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61" r:id="rId2"/>
    <p:sldId id="260" r:id="rId3"/>
  </p:sldIdLst>
  <p:sldSz cx="6858000" cy="9906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FFFF"/>
    <a:srgbClr val="EDFDBF"/>
    <a:srgbClr val="FF6699"/>
    <a:srgbClr val="CCFF99"/>
    <a:srgbClr val="EDAB3F"/>
    <a:srgbClr val="FFCCFF"/>
    <a:srgbClr val="FFFFD5"/>
    <a:srgbClr val="990000"/>
    <a:srgbClr val="3366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33" autoAdjust="0"/>
  </p:normalViewPr>
  <p:slideViewPr>
    <p:cSldViewPr>
      <p:cViewPr>
        <p:scale>
          <a:sx n="100" d="100"/>
          <a:sy n="100" d="100"/>
        </p:scale>
        <p:origin x="834" y="-1596"/>
      </p:cViewPr>
      <p:guideLst>
        <p:guide orient="horz" pos="312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87508168947839"/>
          <c:y val="5.4324098367603296E-2"/>
          <c:w val="0.82322007883200921"/>
          <c:h val="0.76876319793072545"/>
        </c:manualLayout>
      </c:layout>
      <c:barChart>
        <c:barDir val="col"/>
        <c:grouping val="clustered"/>
        <c:varyColors val="0"/>
        <c:ser>
          <c:idx val="0"/>
          <c:order val="0"/>
          <c:tx>
            <c:strRef>
              <c:f>Sheet1!$B$1</c:f>
              <c:strCache>
                <c:ptCount val="1"/>
                <c:pt idx="0">
                  <c:v>受験者数</c:v>
                </c:pt>
              </c:strCache>
            </c:strRef>
          </c:tx>
          <c:spPr>
            <a:solidFill>
              <a:schemeClr val="bg1">
                <a:lumMod val="65000"/>
              </a:schemeClr>
            </a:solidFill>
          </c:spPr>
          <c:invertIfNegative val="0"/>
          <c:dLbls>
            <c:spPr>
              <a:noFill/>
              <a:ln>
                <a:noFill/>
              </a:ln>
              <a:effectLst/>
            </c:spPr>
            <c:txPr>
              <a:bodyPr/>
              <a:lstStyle/>
              <a:p>
                <a:pPr>
                  <a:defRPr sz="700"/>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2015年</c:v>
                </c:pt>
                <c:pt idx="1">
                  <c:v>2016年</c:v>
                </c:pt>
                <c:pt idx="2">
                  <c:v>2017年</c:v>
                </c:pt>
                <c:pt idx="3">
                  <c:v>2018年</c:v>
                </c:pt>
                <c:pt idx="4">
                  <c:v>2019年</c:v>
                </c:pt>
                <c:pt idx="5">
                  <c:v>2020年</c:v>
                </c:pt>
              </c:strCache>
            </c:strRef>
          </c:cat>
          <c:val>
            <c:numRef>
              <c:f>Sheet1!$B$2:$B$7</c:f>
              <c:numCache>
                <c:formatCode>#,##0_);[Red]\(#,##0\)</c:formatCode>
                <c:ptCount val="6"/>
                <c:pt idx="0">
                  <c:v>134585</c:v>
                </c:pt>
                <c:pt idx="1">
                  <c:v>124585</c:v>
                </c:pt>
                <c:pt idx="2">
                  <c:v>131560</c:v>
                </c:pt>
                <c:pt idx="3">
                  <c:v>49332</c:v>
                </c:pt>
                <c:pt idx="4">
                  <c:v>41049</c:v>
                </c:pt>
                <c:pt idx="5">
                  <c:v>46415</c:v>
                </c:pt>
              </c:numCache>
            </c:numRef>
          </c:val>
          <c:extLst>
            <c:ext xmlns:c16="http://schemas.microsoft.com/office/drawing/2014/chart" uri="{C3380CC4-5D6E-409C-BE32-E72D297353CC}">
              <c16:uniqueId val="{00000000-D04F-42D9-A17B-1550F621FE5E}"/>
            </c:ext>
          </c:extLst>
        </c:ser>
        <c:ser>
          <c:idx val="1"/>
          <c:order val="1"/>
          <c:tx>
            <c:strRef>
              <c:f>Sheet1!$C$1</c:f>
              <c:strCache>
                <c:ptCount val="1"/>
                <c:pt idx="0">
                  <c:v>合格者数</c:v>
                </c:pt>
              </c:strCache>
            </c:strRef>
          </c:tx>
          <c:spPr>
            <a:solidFill>
              <a:schemeClr val="tx1">
                <a:lumMod val="50000"/>
                <a:lumOff val="50000"/>
              </a:schemeClr>
            </a:solidFill>
          </c:spPr>
          <c:invertIfNegative val="0"/>
          <c:dLbls>
            <c:spPr>
              <a:noFill/>
              <a:ln>
                <a:noFill/>
              </a:ln>
              <a:effectLst/>
            </c:spPr>
            <c:txPr>
              <a:bodyPr/>
              <a:lstStyle/>
              <a:p>
                <a:pPr>
                  <a:defRPr sz="700"/>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2015年</c:v>
                </c:pt>
                <c:pt idx="1">
                  <c:v>2016年</c:v>
                </c:pt>
                <c:pt idx="2">
                  <c:v>2017年</c:v>
                </c:pt>
                <c:pt idx="3">
                  <c:v>2018年</c:v>
                </c:pt>
                <c:pt idx="4">
                  <c:v>2019年</c:v>
                </c:pt>
                <c:pt idx="5">
                  <c:v>2020年</c:v>
                </c:pt>
              </c:strCache>
            </c:strRef>
          </c:cat>
          <c:val>
            <c:numRef>
              <c:f>Sheet1!$C$2:$C$7</c:f>
              <c:numCache>
                <c:formatCode>#,##0_);[Red]\(#,##0\)</c:formatCode>
                <c:ptCount val="6"/>
                <c:pt idx="0">
                  <c:v>20924</c:v>
                </c:pt>
                <c:pt idx="1">
                  <c:v>16281</c:v>
                </c:pt>
                <c:pt idx="2">
                  <c:v>28233</c:v>
                </c:pt>
                <c:pt idx="3">
                  <c:v>4990</c:v>
                </c:pt>
                <c:pt idx="4">
                  <c:v>8018</c:v>
                </c:pt>
                <c:pt idx="5">
                  <c:v>8200</c:v>
                </c:pt>
              </c:numCache>
            </c:numRef>
          </c:val>
          <c:extLst>
            <c:ext xmlns:c16="http://schemas.microsoft.com/office/drawing/2014/chart" uri="{C3380CC4-5D6E-409C-BE32-E72D297353CC}">
              <c16:uniqueId val="{00000001-D04F-42D9-A17B-1550F621FE5E}"/>
            </c:ext>
          </c:extLst>
        </c:ser>
        <c:dLbls>
          <c:showLegendKey val="0"/>
          <c:showVal val="0"/>
          <c:showCatName val="0"/>
          <c:showSerName val="0"/>
          <c:showPercent val="0"/>
          <c:showBubbleSize val="0"/>
        </c:dLbls>
        <c:gapWidth val="150"/>
        <c:axId val="120799616"/>
        <c:axId val="120801152"/>
      </c:barChart>
      <c:lineChart>
        <c:grouping val="standard"/>
        <c:varyColors val="0"/>
        <c:ser>
          <c:idx val="2"/>
          <c:order val="2"/>
          <c:tx>
            <c:strRef>
              <c:f>Sheet1!$D$1</c:f>
              <c:strCache>
                <c:ptCount val="1"/>
                <c:pt idx="0">
                  <c:v>合格率</c:v>
                </c:pt>
              </c:strCache>
            </c:strRef>
          </c:tx>
          <c:spPr>
            <a:ln>
              <a:solidFill>
                <a:schemeClr val="tx1">
                  <a:lumMod val="95000"/>
                  <a:lumOff val="5000"/>
                </a:schemeClr>
              </a:solidFill>
            </a:ln>
          </c:spPr>
          <c:marker>
            <c:symbol val="none"/>
          </c:marker>
          <c:dLbls>
            <c:spPr>
              <a:noFill/>
              <a:ln>
                <a:noFill/>
              </a:ln>
              <a:effectLst/>
            </c:spPr>
            <c:txPr>
              <a:bodyPr/>
              <a:lstStyle/>
              <a:p>
                <a:pPr>
                  <a:defRPr sz="700"/>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2015年</c:v>
                </c:pt>
                <c:pt idx="1">
                  <c:v>2016年</c:v>
                </c:pt>
                <c:pt idx="2">
                  <c:v>2017年</c:v>
                </c:pt>
                <c:pt idx="3">
                  <c:v>2018年</c:v>
                </c:pt>
                <c:pt idx="4">
                  <c:v>2019年</c:v>
                </c:pt>
                <c:pt idx="5">
                  <c:v>2020年</c:v>
                </c:pt>
              </c:strCache>
            </c:strRef>
          </c:cat>
          <c:val>
            <c:numRef>
              <c:f>Sheet1!$D$2:$D$7</c:f>
              <c:numCache>
                <c:formatCode>0.0%</c:formatCode>
                <c:ptCount val="6"/>
                <c:pt idx="0">
                  <c:v>0.15547052048891036</c:v>
                </c:pt>
                <c:pt idx="1">
                  <c:v>0.13068186378777538</c:v>
                </c:pt>
                <c:pt idx="2">
                  <c:v>0.21460170264518089</c:v>
                </c:pt>
                <c:pt idx="3">
                  <c:v>0.10115138246979648</c:v>
                </c:pt>
                <c:pt idx="4">
                  <c:v>0.19532753538454042</c:v>
                </c:pt>
                <c:pt idx="5">
                  <c:v>0.17666702574598728</c:v>
                </c:pt>
              </c:numCache>
            </c:numRef>
          </c:val>
          <c:smooth val="0"/>
          <c:extLst>
            <c:ext xmlns:c16="http://schemas.microsoft.com/office/drawing/2014/chart" uri="{C3380CC4-5D6E-409C-BE32-E72D297353CC}">
              <c16:uniqueId val="{00000002-D04F-42D9-A17B-1550F621FE5E}"/>
            </c:ext>
          </c:extLst>
        </c:ser>
        <c:dLbls>
          <c:showLegendKey val="0"/>
          <c:showVal val="0"/>
          <c:showCatName val="0"/>
          <c:showSerName val="0"/>
          <c:showPercent val="0"/>
          <c:showBubbleSize val="0"/>
        </c:dLbls>
        <c:marker val="1"/>
        <c:smooth val="0"/>
        <c:axId val="120820864"/>
        <c:axId val="120802688"/>
      </c:lineChart>
      <c:catAx>
        <c:axId val="120799616"/>
        <c:scaling>
          <c:orientation val="minMax"/>
        </c:scaling>
        <c:delete val="0"/>
        <c:axPos val="b"/>
        <c:numFmt formatCode="General" sourceLinked="0"/>
        <c:majorTickMark val="out"/>
        <c:minorTickMark val="none"/>
        <c:tickLblPos val="nextTo"/>
        <c:txPr>
          <a:bodyPr/>
          <a:lstStyle/>
          <a:p>
            <a:pPr>
              <a:defRPr sz="700"/>
            </a:pPr>
            <a:endParaRPr lang="ja-JP"/>
          </a:p>
        </c:txPr>
        <c:crossAx val="120801152"/>
        <c:crosses val="autoZero"/>
        <c:auto val="1"/>
        <c:lblAlgn val="ctr"/>
        <c:lblOffset val="100"/>
        <c:noMultiLvlLbl val="0"/>
      </c:catAx>
      <c:valAx>
        <c:axId val="120801152"/>
        <c:scaling>
          <c:orientation val="minMax"/>
        </c:scaling>
        <c:delete val="0"/>
        <c:axPos val="l"/>
        <c:majorGridlines/>
        <c:numFmt formatCode="#,##0_);[Red]\(#,##0\)" sourceLinked="1"/>
        <c:majorTickMark val="out"/>
        <c:minorTickMark val="none"/>
        <c:tickLblPos val="nextTo"/>
        <c:txPr>
          <a:bodyPr/>
          <a:lstStyle/>
          <a:p>
            <a:pPr>
              <a:defRPr sz="1000"/>
            </a:pPr>
            <a:endParaRPr lang="ja-JP"/>
          </a:p>
        </c:txPr>
        <c:crossAx val="120799616"/>
        <c:crosses val="autoZero"/>
        <c:crossBetween val="between"/>
      </c:valAx>
      <c:valAx>
        <c:axId val="120802688"/>
        <c:scaling>
          <c:orientation val="minMax"/>
        </c:scaling>
        <c:delete val="0"/>
        <c:axPos val="r"/>
        <c:numFmt formatCode="0.0%" sourceLinked="1"/>
        <c:majorTickMark val="out"/>
        <c:minorTickMark val="none"/>
        <c:tickLblPos val="nextTo"/>
        <c:txPr>
          <a:bodyPr/>
          <a:lstStyle/>
          <a:p>
            <a:pPr>
              <a:defRPr sz="1000"/>
            </a:pPr>
            <a:endParaRPr lang="ja-JP"/>
          </a:p>
        </c:txPr>
        <c:crossAx val="120820864"/>
        <c:crosses val="max"/>
        <c:crossBetween val="between"/>
      </c:valAx>
      <c:catAx>
        <c:axId val="120820864"/>
        <c:scaling>
          <c:orientation val="minMax"/>
        </c:scaling>
        <c:delete val="1"/>
        <c:axPos val="b"/>
        <c:numFmt formatCode="General" sourceLinked="1"/>
        <c:majorTickMark val="out"/>
        <c:minorTickMark val="none"/>
        <c:tickLblPos val="nextTo"/>
        <c:crossAx val="120802688"/>
        <c:crosses val="autoZero"/>
        <c:auto val="1"/>
        <c:lblAlgn val="ctr"/>
        <c:lblOffset val="100"/>
        <c:noMultiLvlLbl val="0"/>
      </c:catAx>
    </c:plotArea>
    <c:legend>
      <c:legendPos val="b"/>
      <c:layout>
        <c:manualLayout>
          <c:xMode val="edge"/>
          <c:yMode val="edge"/>
          <c:x val="7.7971913483694505E-2"/>
          <c:y val="0.91871516886643356"/>
          <c:w val="0.84405617303261071"/>
          <c:h val="5.5727465916805108E-2"/>
        </c:manualLayout>
      </c:layout>
      <c:overlay val="0"/>
      <c:spPr>
        <a:solidFill>
          <a:schemeClr val="bg1"/>
        </a:solidFill>
      </c:spPr>
      <c:txPr>
        <a:bodyPr/>
        <a:lstStyle/>
        <a:p>
          <a:pPr>
            <a:defRPr sz="1000"/>
          </a:pPr>
          <a:endParaRPr lang="ja-JP"/>
        </a:p>
      </c:txPr>
    </c:legend>
    <c:plotVisOnly val="1"/>
    <c:dispBlanksAs val="gap"/>
    <c:showDLblsOverMax val="0"/>
  </c:chart>
  <c:txPr>
    <a:bodyPr/>
    <a:lstStyle/>
    <a:p>
      <a:pPr>
        <a:defRPr sz="1800"/>
      </a:pPr>
      <a:endParaRPr lang="ja-JP"/>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575" cy="496888"/>
          </a:xfrm>
          <a:prstGeom prst="rect">
            <a:avLst/>
          </a:prstGeom>
        </p:spPr>
        <p:txBody>
          <a:bodyPr vert="horz" lIns="91431" tIns="45716" rIns="91431" bIns="45716" rtlCol="0"/>
          <a:lstStyle>
            <a:lvl1pPr algn="l">
              <a:defRPr sz="1200"/>
            </a:lvl1pPr>
          </a:lstStyle>
          <a:p>
            <a:endParaRPr kumimoji="1" lang="ja-JP" altLang="en-US"/>
          </a:p>
        </p:txBody>
      </p:sp>
      <p:sp>
        <p:nvSpPr>
          <p:cNvPr id="3" name="日付プレースホルダ 2"/>
          <p:cNvSpPr>
            <a:spLocks noGrp="1"/>
          </p:cNvSpPr>
          <p:nvPr>
            <p:ph type="dt" idx="1"/>
          </p:nvPr>
        </p:nvSpPr>
        <p:spPr>
          <a:xfrm>
            <a:off x="3856039" y="0"/>
            <a:ext cx="2949575" cy="496888"/>
          </a:xfrm>
          <a:prstGeom prst="rect">
            <a:avLst/>
          </a:prstGeom>
        </p:spPr>
        <p:txBody>
          <a:bodyPr vert="horz" lIns="91431" tIns="45716" rIns="91431" bIns="45716" rtlCol="0"/>
          <a:lstStyle>
            <a:lvl1pPr algn="r">
              <a:defRPr sz="1200"/>
            </a:lvl1pPr>
          </a:lstStyle>
          <a:p>
            <a:fld id="{C22135F4-F0AA-4B5F-A7F9-55868B396E0A}" type="datetimeFigureOut">
              <a:rPr kumimoji="1" lang="ja-JP" altLang="en-US" smtClean="0"/>
              <a:pPr/>
              <a:t>2021/1/29</a:t>
            </a:fld>
            <a:endParaRPr kumimoji="1" lang="ja-JP" altLang="en-US"/>
          </a:p>
        </p:txBody>
      </p:sp>
      <p:sp>
        <p:nvSpPr>
          <p:cNvPr id="4" name="スライド イメージ プレースホルダ 3"/>
          <p:cNvSpPr>
            <a:spLocks noGrp="1" noRot="1" noChangeAspect="1"/>
          </p:cNvSpPr>
          <p:nvPr>
            <p:ph type="sldImg" idx="2"/>
          </p:nvPr>
        </p:nvSpPr>
        <p:spPr>
          <a:xfrm>
            <a:off x="2114550" y="746125"/>
            <a:ext cx="2578100" cy="3725863"/>
          </a:xfrm>
          <a:prstGeom prst="rect">
            <a:avLst/>
          </a:prstGeom>
          <a:noFill/>
          <a:ln w="12700">
            <a:solidFill>
              <a:prstClr val="black"/>
            </a:solidFill>
          </a:ln>
        </p:spPr>
        <p:txBody>
          <a:bodyPr vert="horz" lIns="91431" tIns="45716" rIns="91431" bIns="45716" rtlCol="0" anchor="ctr"/>
          <a:lstStyle/>
          <a:p>
            <a:endParaRPr lang="ja-JP" altLang="en-US"/>
          </a:p>
        </p:txBody>
      </p:sp>
      <p:sp>
        <p:nvSpPr>
          <p:cNvPr id="5" name="ノート プレースホルダ 4"/>
          <p:cNvSpPr>
            <a:spLocks noGrp="1"/>
          </p:cNvSpPr>
          <p:nvPr>
            <p:ph type="body" sz="quarter" idx="3"/>
          </p:nvPr>
        </p:nvSpPr>
        <p:spPr>
          <a:xfrm>
            <a:off x="681039" y="4721226"/>
            <a:ext cx="5445125" cy="4471988"/>
          </a:xfrm>
          <a:prstGeom prst="rect">
            <a:avLst/>
          </a:prstGeom>
        </p:spPr>
        <p:txBody>
          <a:bodyPr vert="horz" lIns="91431" tIns="45716" rIns="91431" bIns="45716"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0" y="9440864"/>
            <a:ext cx="2949575" cy="496887"/>
          </a:xfrm>
          <a:prstGeom prst="rect">
            <a:avLst/>
          </a:prstGeom>
        </p:spPr>
        <p:txBody>
          <a:bodyPr vert="horz" lIns="91431" tIns="45716" rIns="91431" bIns="45716"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56039" y="9440864"/>
            <a:ext cx="2949575" cy="496887"/>
          </a:xfrm>
          <a:prstGeom prst="rect">
            <a:avLst/>
          </a:prstGeom>
        </p:spPr>
        <p:txBody>
          <a:bodyPr vert="horz" lIns="91431" tIns="45716" rIns="91431" bIns="45716" rtlCol="0" anchor="b"/>
          <a:lstStyle>
            <a:lvl1pPr algn="r">
              <a:defRPr sz="1200"/>
            </a:lvl1pPr>
          </a:lstStyle>
          <a:p>
            <a:fld id="{98535604-6AD0-42E2-B4F3-8F791EA76831}"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3"/>
            <a:ext cx="5829300" cy="2123369"/>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8541BACE-1C6D-4841-90AE-DBD2B00798B6}" type="datetimeFigureOut">
              <a:rPr kumimoji="1" lang="ja-JP" altLang="en-US" smtClean="0"/>
              <a:pPr/>
              <a:t>2021/1/29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06EE95FC-034E-4560-BB88-A33D566031B5}"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8541BACE-1C6D-4841-90AE-DBD2B00798B6}" type="datetimeFigureOut">
              <a:rPr kumimoji="1" lang="ja-JP" altLang="en-US" smtClean="0"/>
              <a:pPr/>
              <a:t>2021/1/29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06EE95FC-034E-4560-BB88-A33D566031B5}"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2"/>
            <a:ext cx="5829300" cy="1967442"/>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541735" y="4198587"/>
            <a:ext cx="5829300" cy="216693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8541BACE-1C6D-4841-90AE-DBD2B00798B6}" type="datetimeFigureOut">
              <a:rPr kumimoji="1" lang="ja-JP" altLang="en-US" smtClean="0"/>
              <a:pPr/>
              <a:t>2021/1/29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06EE95FC-034E-4560-BB88-A33D566031B5}"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257176"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2628901"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8541BACE-1C6D-4841-90AE-DBD2B00798B6}" type="datetimeFigureOut">
              <a:rPr kumimoji="1" lang="ja-JP" altLang="en-US" smtClean="0"/>
              <a:pPr/>
              <a:t>2021/1/29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06EE95FC-034E-4560-BB88-A33D566031B5}"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699"/>
            <a:ext cx="6172200" cy="1651000"/>
          </a:xfrm>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3483770"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8541BACE-1C6D-4841-90AE-DBD2B00798B6}" type="datetimeFigureOut">
              <a:rPr kumimoji="1" lang="ja-JP" altLang="en-US" smtClean="0"/>
              <a:pPr/>
              <a:t>2021/1/29</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06EE95FC-034E-4560-BB88-A33D566031B5}"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8541BACE-1C6D-4841-90AE-DBD2B00798B6}" type="datetimeFigureOut">
              <a:rPr kumimoji="1" lang="ja-JP" altLang="en-US" smtClean="0"/>
              <a:pPr/>
              <a:t>2021/1/29</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06EE95FC-034E-4560-BB88-A33D566031B5}"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8541BACE-1C6D-4841-90AE-DBD2B00798B6}" type="datetimeFigureOut">
              <a:rPr kumimoji="1" lang="ja-JP" altLang="en-US" smtClean="0"/>
              <a:pPr/>
              <a:t>2021/1/29</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06EE95FC-034E-4560-BB88-A33D566031B5}"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2681288"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342901"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8541BACE-1C6D-4841-90AE-DBD2B00798B6}" type="datetimeFigureOut">
              <a:rPr kumimoji="1" lang="ja-JP" altLang="en-US" smtClean="0"/>
              <a:pPr/>
              <a:t>2021/1/29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06EE95FC-034E-4560-BB88-A33D566031B5}"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344216" y="7752823"/>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8541BACE-1C6D-4841-90AE-DBD2B00798B6}" type="datetimeFigureOut">
              <a:rPr kumimoji="1" lang="ja-JP" altLang="en-US" smtClean="0"/>
              <a:pPr/>
              <a:t>2021/1/29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06EE95FC-034E-4560-BB88-A33D566031B5}"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8541BACE-1C6D-4841-90AE-DBD2B00798B6}" type="datetimeFigureOut">
              <a:rPr kumimoji="1" lang="ja-JP" altLang="en-US" smtClean="0"/>
              <a:pPr/>
              <a:t>2021/1/29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06EE95FC-034E-4560-BB88-A33D566031B5}"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529697"/>
            <a:ext cx="1157288" cy="1126807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257176" y="529697"/>
            <a:ext cx="3357563" cy="1126807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8541BACE-1C6D-4841-90AE-DBD2B00798B6}" type="datetimeFigureOut">
              <a:rPr kumimoji="1" lang="ja-JP" altLang="en-US" smtClean="0"/>
              <a:pPr/>
              <a:t>2021/1/29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06EE95FC-034E-4560-BB88-A33D566031B5}"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fld id="{8541BACE-1C6D-4841-90AE-DBD2B00798B6}" type="datetimeFigureOut">
              <a:rPr kumimoji="1" lang="ja-JP" altLang="en-US" smtClean="0"/>
              <a:pPr/>
              <a:t>2021/1/29</a:t>
            </a:fld>
            <a:endParaRPr kumimoji="1" lang="ja-JP" altLang="en-US"/>
          </a:p>
        </p:txBody>
      </p:sp>
      <p:sp>
        <p:nvSpPr>
          <p:cNvPr id="5" name="フッター プレースホルダ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fld id="{06EE95FC-034E-4560-BB88-A33D566031B5}"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ofa-support.com/medica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FAKRSC14\Desktop\オファサポ通信\200414_お便り_オファサポ通信_01_ol_P013分割.jpg"/>
          <p:cNvPicPr>
            <a:picLocks noChangeAspect="1" noChangeArrowheads="1"/>
          </p:cNvPicPr>
          <p:nvPr/>
        </p:nvPicPr>
        <p:blipFill>
          <a:blip r:embed="rId2"/>
          <a:srcRect/>
          <a:stretch>
            <a:fillRect/>
          </a:stretch>
        </p:blipFill>
        <p:spPr bwMode="auto">
          <a:xfrm>
            <a:off x="0" y="-139475"/>
            <a:ext cx="6858000" cy="10045475"/>
          </a:xfrm>
          <a:prstGeom prst="rect">
            <a:avLst/>
          </a:prstGeom>
          <a:noFill/>
          <a:ln>
            <a:noFill/>
          </a:ln>
        </p:spPr>
      </p:pic>
      <p:sp>
        <p:nvSpPr>
          <p:cNvPr id="5" name="テキスト ボックス 4"/>
          <p:cNvSpPr txBox="1"/>
          <p:nvPr/>
        </p:nvSpPr>
        <p:spPr>
          <a:xfrm>
            <a:off x="5311788" y="349418"/>
            <a:ext cx="714380" cy="307777"/>
          </a:xfrm>
          <a:prstGeom prst="rect">
            <a:avLst/>
          </a:prstGeom>
          <a:noFill/>
        </p:spPr>
        <p:txBody>
          <a:bodyPr wrap="square" rtlCol="0">
            <a:spAutoFit/>
          </a:bodyPr>
          <a:lstStyle/>
          <a:p>
            <a:r>
              <a:rPr kumimoji="1" lang="ja-JP" altLang="en-US" sz="1400" b="1" dirty="0">
                <a:latin typeface="BIZ UDP明朝 Medium" pitchFamily="18" charset="-128"/>
                <a:ea typeface="BIZ UDP明朝 Medium" pitchFamily="18" charset="-128"/>
              </a:rPr>
              <a:t>令和</a:t>
            </a:r>
            <a:r>
              <a:rPr kumimoji="1" lang="en-US" altLang="ja-JP" sz="1400" b="1" dirty="0">
                <a:latin typeface="BIZ UDP明朝 Medium" pitchFamily="18" charset="-128"/>
                <a:ea typeface="BIZ UDP明朝 Medium" pitchFamily="18" charset="-128"/>
              </a:rPr>
              <a:t>3</a:t>
            </a:r>
            <a:endParaRPr kumimoji="1" lang="ja-JP" altLang="en-US" sz="1400" b="1" dirty="0">
              <a:latin typeface="BIZ UDP明朝 Medium" pitchFamily="18" charset="-128"/>
              <a:ea typeface="BIZ UDP明朝 Medium" pitchFamily="18" charset="-128"/>
            </a:endParaRPr>
          </a:p>
        </p:txBody>
      </p:sp>
      <p:sp>
        <p:nvSpPr>
          <p:cNvPr id="6" name="テキスト ボックス 5"/>
          <p:cNvSpPr txBox="1"/>
          <p:nvPr/>
        </p:nvSpPr>
        <p:spPr>
          <a:xfrm>
            <a:off x="5540176" y="623800"/>
            <a:ext cx="359394" cy="400110"/>
          </a:xfrm>
          <a:prstGeom prst="rect">
            <a:avLst/>
          </a:prstGeom>
          <a:noFill/>
        </p:spPr>
        <p:txBody>
          <a:bodyPr wrap="none" rtlCol="0">
            <a:spAutoFit/>
          </a:bodyPr>
          <a:lstStyle/>
          <a:p>
            <a:r>
              <a:rPr lang="en-US" altLang="ja-JP" sz="2000" b="1" dirty="0">
                <a:latin typeface="BIZ UDP明朝 Medium" pitchFamily="18" charset="-128"/>
                <a:ea typeface="BIZ UDP明朝 Medium" pitchFamily="18" charset="-128"/>
              </a:rPr>
              <a:t>2</a:t>
            </a:r>
          </a:p>
        </p:txBody>
      </p:sp>
      <p:sp>
        <p:nvSpPr>
          <p:cNvPr id="45" name="テキスト ボックス 44"/>
          <p:cNvSpPr txBox="1"/>
          <p:nvPr/>
        </p:nvSpPr>
        <p:spPr>
          <a:xfrm>
            <a:off x="304778" y="7381892"/>
            <a:ext cx="2928958" cy="369332"/>
          </a:xfrm>
          <a:prstGeom prst="rect">
            <a:avLst/>
          </a:prstGeom>
          <a:solidFill>
            <a:srgbClr val="CCECFF"/>
          </a:solidFill>
        </p:spPr>
        <p:txBody>
          <a:bodyPr wrap="square" rtlCol="0">
            <a:spAutoFit/>
          </a:bodyPr>
          <a:lstStyle/>
          <a:p>
            <a:r>
              <a:rPr lang="ja-JP" altLang="en-US" b="1" dirty="0">
                <a:latin typeface="UD デジタル 教科書体 N-B" pitchFamily="17" charset="-128"/>
                <a:ea typeface="UD デジタル 教科書体 N-B" pitchFamily="17" charset="-128"/>
              </a:rPr>
              <a:t>ワンポイントツボ講座！！</a:t>
            </a:r>
            <a:endParaRPr kumimoji="1" lang="ja-JP" altLang="en-US" b="1" dirty="0">
              <a:latin typeface="UD デジタル 教科書体 N-B" pitchFamily="17" charset="-128"/>
              <a:ea typeface="UD デジタル 教科書体 N-B" pitchFamily="17" charset="-128"/>
            </a:endParaRPr>
          </a:p>
        </p:txBody>
      </p:sp>
      <p:sp>
        <p:nvSpPr>
          <p:cNvPr id="47" name="テキスト ボックス 46"/>
          <p:cNvSpPr txBox="1"/>
          <p:nvPr/>
        </p:nvSpPr>
        <p:spPr>
          <a:xfrm>
            <a:off x="285728" y="8366493"/>
            <a:ext cx="4214842" cy="1015663"/>
          </a:xfrm>
          <a:prstGeom prst="rect">
            <a:avLst/>
          </a:prstGeom>
          <a:noFill/>
        </p:spPr>
        <p:txBody>
          <a:bodyPr wrap="square" rtlCol="0">
            <a:spAutoFit/>
          </a:bodyPr>
          <a:lstStyle/>
          <a:p>
            <a:r>
              <a:rPr lang="ja-JP" altLang="en-US" sz="1200" b="1" dirty="0">
                <a:latin typeface="HG丸ｺﾞｼｯｸM-PRO" pitchFamily="50" charset="-128"/>
                <a:ea typeface="HG丸ｺﾞｼｯｸM-PRO" pitchFamily="50" charset="-128"/>
              </a:rPr>
              <a:t>場所</a:t>
            </a:r>
            <a:endParaRPr lang="en-US" altLang="ja-JP" sz="1200" b="1" dirty="0">
              <a:latin typeface="HG丸ｺﾞｼｯｸM-PRO" pitchFamily="50" charset="-128"/>
              <a:ea typeface="HG丸ｺﾞｼｯｸM-PRO" pitchFamily="50" charset="-128"/>
            </a:endParaRPr>
          </a:p>
          <a:p>
            <a:r>
              <a:rPr lang="ja-JP" altLang="en-US" sz="1200" dirty="0">
                <a:latin typeface="HG丸ｺﾞｼｯｸM-PRO" pitchFamily="50" charset="-128"/>
                <a:ea typeface="HG丸ｺﾞｼｯｸM-PRO" pitchFamily="50" charset="-128"/>
              </a:rPr>
              <a:t>肩の上側のちょうど真ん中。乳頭を通る垂直なライン上。</a:t>
            </a:r>
            <a:endParaRPr lang="en-US" altLang="ja-JP" sz="1200" dirty="0">
              <a:latin typeface="HG丸ｺﾞｼｯｸM-PRO" pitchFamily="50" charset="-128"/>
              <a:ea typeface="HG丸ｺﾞｼｯｸM-PRO" pitchFamily="50" charset="-128"/>
            </a:endParaRPr>
          </a:p>
          <a:p>
            <a:r>
              <a:rPr lang="ja-JP" altLang="en-US" sz="1200" dirty="0">
                <a:latin typeface="HG丸ｺﾞｼｯｸM-PRO" pitchFamily="50" charset="-128"/>
                <a:ea typeface="HG丸ｺﾞｼｯｸM-PRO" pitchFamily="50" charset="-128"/>
              </a:rPr>
              <a:t>肩の一番高いところ。</a:t>
            </a:r>
            <a:endParaRPr lang="en-US" altLang="ja-JP" sz="1200" dirty="0">
              <a:latin typeface="HG丸ｺﾞｼｯｸM-PRO" pitchFamily="50" charset="-128"/>
              <a:ea typeface="HG丸ｺﾞｼｯｸM-PRO" pitchFamily="50" charset="-128"/>
            </a:endParaRPr>
          </a:p>
          <a:p>
            <a:r>
              <a:rPr lang="ja-JP" altLang="en-US" sz="1200" b="1" dirty="0">
                <a:latin typeface="HG丸ｺﾞｼｯｸM-PRO" pitchFamily="50" charset="-128"/>
                <a:ea typeface="HG丸ｺﾞｼｯｸM-PRO" pitchFamily="50" charset="-128"/>
              </a:rPr>
              <a:t>押し方</a:t>
            </a:r>
            <a:endParaRPr lang="en-US" altLang="ja-JP" sz="1200" b="1" dirty="0">
              <a:latin typeface="HG丸ｺﾞｼｯｸM-PRO" pitchFamily="50" charset="-128"/>
              <a:ea typeface="HG丸ｺﾞｼｯｸM-PRO" pitchFamily="50" charset="-128"/>
            </a:endParaRPr>
          </a:p>
          <a:p>
            <a:r>
              <a:rPr lang="ja-JP" altLang="en-US" sz="1200" dirty="0">
                <a:latin typeface="HG丸ｺﾞｼｯｸM-PRO" pitchFamily="50" charset="-128"/>
                <a:ea typeface="HG丸ｺﾞｼｯｸM-PRO" pitchFamily="50" charset="-128"/>
              </a:rPr>
              <a:t>両指同時に押さえるように</a:t>
            </a:r>
            <a:r>
              <a:rPr lang="en-US" altLang="ja-JP" sz="1200" dirty="0">
                <a:latin typeface="HG丸ｺﾞｼｯｸM-PRO" pitchFamily="50" charset="-128"/>
                <a:ea typeface="HG丸ｺﾞｼｯｸM-PRO" pitchFamily="50" charset="-128"/>
              </a:rPr>
              <a:t>10</a:t>
            </a:r>
            <a:r>
              <a:rPr lang="ja-JP" altLang="en-US" sz="1200" dirty="0">
                <a:latin typeface="HG丸ｺﾞｼｯｸM-PRO" pitchFamily="50" charset="-128"/>
                <a:ea typeface="HG丸ｺﾞｼｯｸM-PRO" pitchFamily="50" charset="-128"/>
              </a:rPr>
              <a:t>回ほど指圧しましょう！</a:t>
            </a:r>
            <a:endParaRPr lang="en-US" altLang="ja-JP" sz="1200" dirty="0">
              <a:latin typeface="HG丸ｺﾞｼｯｸM-PRO" pitchFamily="50" charset="-128"/>
              <a:ea typeface="HG丸ｺﾞｼｯｸM-PRO" pitchFamily="50" charset="-128"/>
            </a:endParaRPr>
          </a:p>
        </p:txBody>
      </p:sp>
      <p:sp>
        <p:nvSpPr>
          <p:cNvPr id="50" name="テキスト ボックス 49"/>
          <p:cNvSpPr txBox="1"/>
          <p:nvPr/>
        </p:nvSpPr>
        <p:spPr>
          <a:xfrm>
            <a:off x="285728" y="7953396"/>
            <a:ext cx="4357718" cy="307777"/>
          </a:xfrm>
          <a:prstGeom prst="rect">
            <a:avLst/>
          </a:prstGeom>
          <a:noFill/>
        </p:spPr>
        <p:txBody>
          <a:bodyPr wrap="square" rtlCol="0">
            <a:spAutoFit/>
          </a:bodyPr>
          <a:lstStyle/>
          <a:p>
            <a:r>
              <a:rPr lang="ja-JP" altLang="en-US" sz="1400" b="1" dirty="0">
                <a:solidFill>
                  <a:srgbClr val="002060"/>
                </a:solidFill>
                <a:latin typeface="HG丸ｺﾞｼｯｸM-PRO" pitchFamily="50" charset="-128"/>
                <a:ea typeface="HG丸ｺﾞｼｯｸM-PRO" pitchFamily="50" charset="-128"/>
              </a:rPr>
              <a:t>慢性的な肩こり、改善！「肩井」（けんせい）</a:t>
            </a:r>
            <a:endParaRPr kumimoji="1" lang="en-US" altLang="ja-JP" sz="1200" b="1" dirty="0">
              <a:solidFill>
                <a:srgbClr val="002060"/>
              </a:solidFill>
              <a:latin typeface="HG丸ｺﾞｼｯｸM-PRO" pitchFamily="50" charset="-128"/>
              <a:ea typeface="HG丸ｺﾞｼｯｸM-PRO" pitchFamily="50" charset="-128"/>
            </a:endParaRPr>
          </a:p>
        </p:txBody>
      </p:sp>
      <p:sp>
        <p:nvSpPr>
          <p:cNvPr id="35" name="テキスト ボックス 34"/>
          <p:cNvSpPr txBox="1"/>
          <p:nvPr/>
        </p:nvSpPr>
        <p:spPr>
          <a:xfrm>
            <a:off x="357166" y="1266742"/>
            <a:ext cx="6215106" cy="400110"/>
          </a:xfrm>
          <a:prstGeom prst="rect">
            <a:avLst/>
          </a:prstGeom>
          <a:noFill/>
        </p:spPr>
        <p:txBody>
          <a:bodyPr wrap="square" rtlCol="0">
            <a:spAutoFit/>
          </a:bodyPr>
          <a:lstStyle/>
          <a:p>
            <a:r>
              <a:rPr lang="ja-JP" altLang="en-US" sz="2000" b="1" dirty="0">
                <a:ln w="76200">
                  <a:solidFill>
                    <a:schemeClr val="tx1"/>
                  </a:solidFill>
                  <a:prstDash val="solid"/>
                </a:ln>
                <a:effectLst>
                  <a:outerShdw blurRad="41275" dist="20320" dir="1800000" algn="tl" rotWithShape="0">
                    <a:srgbClr val="000000">
                      <a:alpha val="40000"/>
                    </a:srgbClr>
                  </a:outerShdw>
                </a:effectLst>
                <a:latin typeface="HGP教科書体" pitchFamily="18" charset="-128"/>
                <a:ea typeface="HGP教科書体" pitchFamily="18" charset="-128"/>
              </a:rPr>
              <a:t>緊急事態宣言発令下でも継続してサービスの提供を！</a:t>
            </a:r>
            <a:endParaRPr lang="en-US" altLang="ja-JP" sz="2000" b="1" dirty="0">
              <a:ln w="76200">
                <a:solidFill>
                  <a:schemeClr val="tx1"/>
                </a:solidFill>
                <a:prstDash val="solid"/>
              </a:ln>
              <a:effectLst>
                <a:outerShdw blurRad="41275" dist="20320" dir="1800000" algn="tl" rotWithShape="0">
                  <a:srgbClr val="000000">
                    <a:alpha val="40000"/>
                  </a:srgbClr>
                </a:outerShdw>
              </a:effectLst>
              <a:latin typeface="HGP教科書体" pitchFamily="18" charset="-128"/>
              <a:ea typeface="HGP教科書体" pitchFamily="18" charset="-128"/>
            </a:endParaRPr>
          </a:p>
        </p:txBody>
      </p:sp>
      <p:sp>
        <p:nvSpPr>
          <p:cNvPr id="36" name="テキスト ボックス 35"/>
          <p:cNvSpPr txBox="1"/>
          <p:nvPr/>
        </p:nvSpPr>
        <p:spPr>
          <a:xfrm>
            <a:off x="357166" y="1266742"/>
            <a:ext cx="6215106" cy="400110"/>
          </a:xfrm>
          <a:prstGeom prst="rect">
            <a:avLst/>
          </a:prstGeom>
          <a:noFill/>
        </p:spPr>
        <p:txBody>
          <a:bodyPr wrap="square" rtlCol="0">
            <a:spAutoFit/>
          </a:bodyPr>
          <a:lstStyle/>
          <a:p>
            <a:r>
              <a:rPr lang="ja-JP" altLang="en-US" sz="2000" b="1" dirty="0">
                <a:ln w="12700">
                  <a:solidFill>
                    <a:schemeClr val="accent5">
                      <a:lumMod val="40000"/>
                      <a:lumOff val="60000"/>
                    </a:schemeClr>
                  </a:solidFill>
                  <a:prstDash val="solid"/>
                </a:ln>
                <a:solidFill>
                  <a:schemeClr val="bg1"/>
                </a:solidFill>
                <a:effectLst>
                  <a:outerShdw blurRad="41275" dist="20320" dir="1800000" algn="tl" rotWithShape="0">
                    <a:srgbClr val="000000">
                      <a:alpha val="40000"/>
                    </a:srgbClr>
                  </a:outerShdw>
                </a:effectLst>
                <a:latin typeface="HGP教科書体" pitchFamily="18" charset="-128"/>
                <a:ea typeface="HGP教科書体" pitchFamily="18" charset="-128"/>
              </a:rPr>
              <a:t>緊急事態宣言発令下でも継続してサービスの提供を！</a:t>
            </a:r>
            <a:endParaRPr lang="en-US" altLang="ja-JP" sz="2000" b="1" dirty="0">
              <a:ln w="12700">
                <a:solidFill>
                  <a:schemeClr val="accent5">
                    <a:lumMod val="40000"/>
                    <a:lumOff val="60000"/>
                  </a:schemeClr>
                </a:solidFill>
                <a:prstDash val="solid"/>
              </a:ln>
              <a:solidFill>
                <a:schemeClr val="bg1"/>
              </a:solidFill>
              <a:effectLst>
                <a:outerShdw blurRad="41275" dist="20320" dir="1800000" algn="tl" rotWithShape="0">
                  <a:srgbClr val="000000">
                    <a:alpha val="40000"/>
                  </a:srgbClr>
                </a:outerShdw>
              </a:effectLst>
              <a:latin typeface="HGP教科書体" pitchFamily="18" charset="-128"/>
              <a:ea typeface="HGP教科書体" pitchFamily="18" charset="-128"/>
            </a:endParaRPr>
          </a:p>
        </p:txBody>
      </p:sp>
      <p:sp>
        <p:nvSpPr>
          <p:cNvPr id="43" name="テキスト ボックス 42"/>
          <p:cNvSpPr txBox="1"/>
          <p:nvPr/>
        </p:nvSpPr>
        <p:spPr>
          <a:xfrm>
            <a:off x="285728" y="1666852"/>
            <a:ext cx="6286544" cy="1546577"/>
          </a:xfrm>
          <a:prstGeom prst="rect">
            <a:avLst/>
          </a:prstGeom>
          <a:solidFill>
            <a:schemeClr val="bg1">
              <a:lumMod val="95000"/>
            </a:schemeClr>
          </a:solidFill>
        </p:spPr>
        <p:txBody>
          <a:bodyPr wrap="square" rtlCol="0">
            <a:spAutoFit/>
          </a:bodyPr>
          <a:lstStyle/>
          <a:p>
            <a:r>
              <a:rPr lang="en-US" altLang="ja-JP" sz="1050" dirty="0">
                <a:latin typeface="HG丸ｺﾞｼｯｸM-PRO" pitchFamily="50" charset="-128"/>
                <a:ea typeface="HG丸ｺﾞｼｯｸM-PRO" pitchFamily="50" charset="-128"/>
              </a:rPr>
              <a:t>2021</a:t>
            </a:r>
            <a:r>
              <a:rPr lang="ja-JP" altLang="en-US" sz="1050" dirty="0">
                <a:latin typeface="HG丸ｺﾞｼｯｸM-PRO" pitchFamily="50" charset="-128"/>
                <a:ea typeface="HG丸ｺﾞｼｯｸM-PRO" pitchFamily="50" charset="-128"/>
              </a:rPr>
              <a:t>年</a:t>
            </a:r>
            <a:r>
              <a:rPr lang="en-US" altLang="ja-JP" sz="1050" dirty="0">
                <a:latin typeface="HG丸ｺﾞｼｯｸM-PRO" pitchFamily="50" charset="-128"/>
                <a:ea typeface="HG丸ｺﾞｼｯｸM-PRO" pitchFamily="50" charset="-128"/>
              </a:rPr>
              <a:t>1</a:t>
            </a:r>
            <a:r>
              <a:rPr lang="ja-JP" altLang="en-US" sz="1050" dirty="0">
                <a:latin typeface="HG丸ｺﾞｼｯｸM-PRO" pitchFamily="50" charset="-128"/>
                <a:ea typeface="HG丸ｺﾞｼｯｸM-PRO" pitchFamily="50" charset="-128"/>
              </a:rPr>
              <a:t>月</a:t>
            </a:r>
            <a:r>
              <a:rPr lang="en-US" altLang="ja-JP" sz="1050" dirty="0">
                <a:latin typeface="HG丸ｺﾞｼｯｸM-PRO" pitchFamily="50" charset="-128"/>
                <a:ea typeface="HG丸ｺﾞｼｯｸM-PRO" pitchFamily="50" charset="-128"/>
              </a:rPr>
              <a:t>7</a:t>
            </a:r>
            <a:r>
              <a:rPr lang="ja-JP" altLang="en-US" sz="1050" dirty="0">
                <a:latin typeface="HG丸ｺﾞｼｯｸM-PRO" pitchFamily="50" charset="-128"/>
                <a:ea typeface="HG丸ｺﾞｼｯｸM-PRO" pitchFamily="50" charset="-128"/>
              </a:rPr>
              <a:t>日に</a:t>
            </a:r>
            <a:r>
              <a:rPr lang="en-US" altLang="ja-JP" sz="1050" dirty="0">
                <a:latin typeface="HG丸ｺﾞｼｯｸM-PRO" pitchFamily="50" charset="-128"/>
                <a:ea typeface="HG丸ｺﾞｼｯｸM-PRO" pitchFamily="50" charset="-128"/>
              </a:rPr>
              <a:t>2</a:t>
            </a:r>
            <a:r>
              <a:rPr lang="ja-JP" altLang="en-US" sz="1050" dirty="0">
                <a:latin typeface="HG丸ｺﾞｼｯｸM-PRO" pitchFamily="50" charset="-128"/>
                <a:ea typeface="HG丸ｺﾞｼｯｸM-PRO" pitchFamily="50" charset="-128"/>
              </a:rPr>
              <a:t>回目となる「緊急事態宣言」が発令されました。新型コロナウィルス感染防止対策として、介護施設等でのサービス提供が敬遠されている現状を踏まえ、昨年</a:t>
            </a:r>
            <a:r>
              <a:rPr lang="en-US" altLang="ja-JP" sz="1050" dirty="0">
                <a:latin typeface="HG丸ｺﾞｼｯｸM-PRO" pitchFamily="50" charset="-128"/>
                <a:ea typeface="HG丸ｺﾞｼｯｸM-PRO" pitchFamily="50" charset="-128"/>
              </a:rPr>
              <a:t>9</a:t>
            </a:r>
            <a:r>
              <a:rPr lang="ja-JP" altLang="en-US" sz="1050" dirty="0">
                <a:latin typeface="HG丸ｺﾞｼｯｸM-PRO" pitchFamily="50" charset="-128"/>
                <a:ea typeface="HG丸ｺﾞｼｯｸM-PRO" pitchFamily="50" charset="-128"/>
              </a:rPr>
              <a:t>月に厚生労働省より</a:t>
            </a:r>
            <a:r>
              <a:rPr lang="ja-JP" altLang="en-US" sz="1050" u="sng" dirty="0">
                <a:latin typeface="HG丸ｺﾞｼｯｸM-PRO" pitchFamily="50" charset="-128"/>
                <a:ea typeface="HG丸ｺﾞｼｯｸM-PRO" pitchFamily="50" charset="-128"/>
              </a:rPr>
              <a:t>「十分な感染防止対策を前提として、利用者に必要なサービスの継続的に提供されることが重要」</a:t>
            </a:r>
            <a:r>
              <a:rPr lang="ja-JP" altLang="en-US" sz="1050" dirty="0">
                <a:latin typeface="HG丸ｺﾞｼｯｸM-PRO" pitchFamily="50" charset="-128"/>
                <a:ea typeface="HG丸ｺﾞｼｯｸM-PRO" pitchFamily="50" charset="-128"/>
              </a:rPr>
              <a:t>であると、利用者にとって必要なサービスの提供を継続するよう求める通知が発出されています。</a:t>
            </a:r>
            <a:endParaRPr lang="en-US" altLang="ja-JP" sz="1050" dirty="0">
              <a:latin typeface="HG丸ｺﾞｼｯｸM-PRO" pitchFamily="50" charset="-128"/>
              <a:ea typeface="HG丸ｺﾞｼｯｸM-PRO" pitchFamily="50" charset="-128"/>
            </a:endParaRPr>
          </a:p>
          <a:p>
            <a:endParaRPr lang="en-US" altLang="ja-JP" sz="1050" dirty="0">
              <a:latin typeface="HG丸ｺﾞｼｯｸM-PRO" pitchFamily="50" charset="-128"/>
              <a:ea typeface="HG丸ｺﾞｼｯｸM-PRO" pitchFamily="50" charset="-128"/>
            </a:endParaRPr>
          </a:p>
          <a:p>
            <a:r>
              <a:rPr lang="ja-JP" altLang="en-US" sz="1050" dirty="0">
                <a:latin typeface="HG丸ｺﾞｼｯｸM-PRO" pitchFamily="50" charset="-128"/>
                <a:ea typeface="HG丸ｺﾞｼｯｸM-PRO" pitchFamily="50" charset="-128"/>
              </a:rPr>
              <a:t>今回の緊急事態宣言下においても、</a:t>
            </a:r>
            <a:r>
              <a:rPr lang="ja-JP" altLang="en-US" sz="1050" u="sng" dirty="0">
                <a:latin typeface="HG丸ｺﾞｼｯｸM-PRO" pitchFamily="50" charset="-128"/>
                <a:ea typeface="HG丸ｺﾞｼｯｸM-PRO" pitchFamily="50" charset="-128"/>
              </a:rPr>
              <a:t>通所などのサービスを控える影響で、ＡＤＬ低下・機能低下が問題視</a:t>
            </a:r>
            <a:r>
              <a:rPr lang="ja-JP" altLang="en-US" sz="1050" dirty="0">
                <a:latin typeface="HG丸ｺﾞｼｯｸM-PRO" pitchFamily="50" charset="-128"/>
                <a:ea typeface="HG丸ｺﾞｼｯｸM-PRO" pitchFamily="50" charset="-128"/>
              </a:rPr>
              <a:t>されています。このような問題を解決するべく、ＯＦＡ療養サポートセンターでは国家資格を持ったプロが、感染防止対策を徹底した上で訪問リハビリマッサージを行い、ご利用者様のＡＤＬ向上を目指した施術を行っております。ぜひ、お気軽にお問い合わせください！</a:t>
            </a:r>
            <a:endParaRPr lang="en-US" altLang="ja-JP" sz="1050" dirty="0">
              <a:latin typeface="HG丸ｺﾞｼｯｸM-PRO" pitchFamily="50" charset="-128"/>
              <a:ea typeface="HG丸ｺﾞｼｯｸM-PRO" pitchFamily="50" charset="-128"/>
            </a:endParaRPr>
          </a:p>
        </p:txBody>
      </p:sp>
      <p:graphicFrame>
        <p:nvGraphicFramePr>
          <p:cNvPr id="56" name="グラフ 55"/>
          <p:cNvGraphicFramePr/>
          <p:nvPr/>
        </p:nvGraphicFramePr>
        <p:xfrm>
          <a:off x="3214686" y="4238620"/>
          <a:ext cx="3286132" cy="2981528"/>
        </p:xfrm>
        <a:graphic>
          <a:graphicData uri="http://schemas.openxmlformats.org/drawingml/2006/chart">
            <c:chart xmlns:c="http://schemas.openxmlformats.org/drawingml/2006/chart" xmlns:r="http://schemas.openxmlformats.org/officeDocument/2006/relationships" r:id="rId3"/>
          </a:graphicData>
        </a:graphic>
      </p:graphicFrame>
      <p:sp>
        <p:nvSpPr>
          <p:cNvPr id="57" name="テキスト ボックス 56"/>
          <p:cNvSpPr txBox="1"/>
          <p:nvPr/>
        </p:nvSpPr>
        <p:spPr>
          <a:xfrm>
            <a:off x="285728" y="3453364"/>
            <a:ext cx="2857520" cy="3477875"/>
          </a:xfrm>
          <a:prstGeom prst="rect">
            <a:avLst/>
          </a:prstGeom>
          <a:solidFill>
            <a:srgbClr val="E1FFFF"/>
          </a:solidFill>
        </p:spPr>
        <p:txBody>
          <a:bodyPr wrap="square" rtlCol="0">
            <a:spAutoFit/>
          </a:bodyPr>
          <a:lstStyle/>
          <a:p>
            <a:r>
              <a:rPr lang="ja-JP" altLang="en-US" sz="1100" dirty="0">
                <a:latin typeface="HG丸ｺﾞｼｯｸM-PRO" pitchFamily="50" charset="-128"/>
                <a:ea typeface="HG丸ｺﾞｼｯｸM-PRO" pitchFamily="50" charset="-128"/>
              </a:rPr>
              <a:t>昨年</a:t>
            </a:r>
            <a:r>
              <a:rPr lang="en-US" altLang="ja-JP" sz="1100" dirty="0">
                <a:latin typeface="HG丸ｺﾞｼｯｸM-PRO" pitchFamily="50" charset="-128"/>
                <a:ea typeface="HG丸ｺﾞｼｯｸM-PRO" pitchFamily="50" charset="-128"/>
              </a:rPr>
              <a:t>10</a:t>
            </a:r>
            <a:r>
              <a:rPr lang="ja-JP" altLang="en-US" sz="1100" dirty="0">
                <a:latin typeface="HG丸ｺﾞｼｯｸM-PRO" pitchFamily="50" charset="-128"/>
                <a:ea typeface="HG丸ｺﾞｼｯｸM-PRO" pitchFamily="50" charset="-128"/>
              </a:rPr>
              <a:t>月に行われ、</a:t>
            </a:r>
            <a:r>
              <a:rPr lang="en-US" altLang="ja-JP" sz="1100" dirty="0">
                <a:latin typeface="HG丸ｺﾞｼｯｸM-PRO" pitchFamily="50" charset="-128"/>
                <a:ea typeface="HG丸ｺﾞｼｯｸM-PRO" pitchFamily="50" charset="-128"/>
              </a:rPr>
              <a:t>12</a:t>
            </a:r>
            <a:r>
              <a:rPr lang="ja-JP" altLang="en-US" sz="1100" dirty="0">
                <a:latin typeface="HG丸ｺﾞｼｯｸM-PRO" pitchFamily="50" charset="-128"/>
                <a:ea typeface="HG丸ｺﾞｼｯｸM-PRO" pitchFamily="50" charset="-128"/>
              </a:rPr>
              <a:t>月に合格発表があった</a:t>
            </a:r>
            <a:r>
              <a:rPr lang="ja-JP" altLang="en-US" sz="1100" u="sng" dirty="0">
                <a:solidFill>
                  <a:srgbClr val="FF0000"/>
                </a:solidFill>
                <a:latin typeface="HG丸ｺﾞｼｯｸM-PRO" pitchFamily="50" charset="-128"/>
                <a:ea typeface="HG丸ｺﾞｼｯｸM-PRO" pitchFamily="50" charset="-128"/>
              </a:rPr>
              <a:t>ケアマネジャー試験</a:t>
            </a:r>
            <a:r>
              <a:rPr lang="ja-JP" altLang="en-US" sz="1100" dirty="0">
                <a:latin typeface="HG丸ｺﾞｼｯｸM-PRO" pitchFamily="50" charset="-128"/>
                <a:ea typeface="HG丸ｺﾞｼｯｸM-PRO" pitchFamily="50" charset="-128"/>
              </a:rPr>
              <a:t>についてまとめてみました。</a:t>
            </a:r>
            <a:endParaRPr lang="en-US" altLang="ja-JP" sz="1100" dirty="0">
              <a:latin typeface="HG丸ｺﾞｼｯｸM-PRO" pitchFamily="50" charset="-128"/>
              <a:ea typeface="HG丸ｺﾞｼｯｸM-PRO" pitchFamily="50" charset="-128"/>
            </a:endParaRPr>
          </a:p>
          <a:p>
            <a:endParaRPr lang="en-US" altLang="ja-JP" sz="1100" dirty="0">
              <a:latin typeface="HG丸ｺﾞｼｯｸM-PRO" pitchFamily="50" charset="-128"/>
              <a:ea typeface="HG丸ｺﾞｼｯｸM-PRO" pitchFamily="50" charset="-128"/>
            </a:endParaRPr>
          </a:p>
          <a:p>
            <a:r>
              <a:rPr lang="en-US" altLang="ja-JP" sz="1100" dirty="0">
                <a:latin typeface="HG丸ｺﾞｼｯｸM-PRO" pitchFamily="50" charset="-128"/>
                <a:ea typeface="HG丸ｺﾞｼｯｸM-PRO" pitchFamily="50" charset="-128"/>
              </a:rPr>
              <a:t>2020</a:t>
            </a:r>
            <a:r>
              <a:rPr lang="ja-JP" altLang="en-US" sz="1100" dirty="0">
                <a:latin typeface="HG丸ｺﾞｼｯｸM-PRO" pitchFamily="50" charset="-128"/>
                <a:ea typeface="HG丸ｺﾞｼｯｸM-PRO" pitchFamily="50" charset="-128"/>
              </a:rPr>
              <a:t>年度は合格者数が</a:t>
            </a:r>
            <a:r>
              <a:rPr lang="en-US" altLang="ja-JP" sz="1100" dirty="0">
                <a:latin typeface="HG丸ｺﾞｼｯｸM-PRO" pitchFamily="50" charset="-128"/>
                <a:ea typeface="HG丸ｺﾞｼｯｸM-PRO" pitchFamily="50" charset="-128"/>
              </a:rPr>
              <a:t>8,200</a:t>
            </a:r>
            <a:r>
              <a:rPr lang="ja-JP" altLang="en-US" sz="1100" dirty="0">
                <a:latin typeface="HG丸ｺﾞｼｯｸM-PRO" pitchFamily="50" charset="-128"/>
                <a:ea typeface="HG丸ｺﾞｼｯｸM-PRO" pitchFamily="50" charset="-128"/>
              </a:rPr>
              <a:t>人、</a:t>
            </a:r>
            <a:r>
              <a:rPr lang="en-US" altLang="ja-JP" sz="1100" dirty="0">
                <a:latin typeface="HG丸ｺﾞｼｯｸM-PRO" pitchFamily="50" charset="-128"/>
                <a:ea typeface="HG丸ｺﾞｼｯｸM-PRO" pitchFamily="50" charset="-128"/>
              </a:rPr>
              <a:t>17.7</a:t>
            </a:r>
            <a:r>
              <a:rPr lang="ja-JP" altLang="en-US" sz="1100" dirty="0">
                <a:latin typeface="HG丸ｺﾞｼｯｸM-PRO" pitchFamily="50" charset="-128"/>
                <a:ea typeface="HG丸ｺﾞｼｯｸM-PRO" pitchFamily="50" charset="-128"/>
              </a:rPr>
              <a:t>％の合格率となっています。</a:t>
            </a:r>
            <a:endParaRPr lang="en-US" altLang="ja-JP" sz="1100" dirty="0">
              <a:latin typeface="HG丸ｺﾞｼｯｸM-PRO" pitchFamily="50" charset="-128"/>
              <a:ea typeface="HG丸ｺﾞｼｯｸM-PRO" pitchFamily="50" charset="-128"/>
            </a:endParaRPr>
          </a:p>
          <a:p>
            <a:endParaRPr lang="en-US" altLang="ja-JP" sz="1100" dirty="0">
              <a:latin typeface="HG丸ｺﾞｼｯｸM-PRO" pitchFamily="50" charset="-128"/>
              <a:ea typeface="HG丸ｺﾞｼｯｸM-PRO" pitchFamily="50" charset="-128"/>
            </a:endParaRPr>
          </a:p>
          <a:p>
            <a:r>
              <a:rPr lang="ja-JP" altLang="en-US" sz="1100" dirty="0">
                <a:latin typeface="HG丸ｺﾞｼｯｸM-PRO" pitchFamily="50" charset="-128"/>
                <a:ea typeface="HG丸ｺﾞｼｯｸM-PRO" pitchFamily="50" charset="-128"/>
              </a:rPr>
              <a:t>調べていく中で合格率が低く難しい試験だと改めて感じました。</a:t>
            </a:r>
            <a:endParaRPr lang="en-US" altLang="ja-JP" sz="1100" dirty="0">
              <a:latin typeface="HG丸ｺﾞｼｯｸM-PRO" pitchFamily="50" charset="-128"/>
              <a:ea typeface="HG丸ｺﾞｼｯｸM-PRO" pitchFamily="50" charset="-128"/>
            </a:endParaRPr>
          </a:p>
          <a:p>
            <a:endParaRPr lang="en-US" altLang="ja-JP" sz="1100" dirty="0">
              <a:latin typeface="HG丸ｺﾞｼｯｸM-PRO" pitchFamily="50" charset="-128"/>
              <a:ea typeface="HG丸ｺﾞｼｯｸM-PRO" pitchFamily="50" charset="-128"/>
            </a:endParaRPr>
          </a:p>
          <a:p>
            <a:r>
              <a:rPr lang="ja-JP" altLang="en-US" sz="1100" dirty="0">
                <a:latin typeface="HG丸ｺﾞｼｯｸM-PRO" pitchFamily="50" charset="-128"/>
                <a:ea typeface="HG丸ｺﾞｼｯｸM-PRO" pitchFamily="50" charset="-128"/>
              </a:rPr>
              <a:t>合格者の内、「介護福祉士」が</a:t>
            </a:r>
            <a:r>
              <a:rPr lang="en-US" altLang="ja-JP" sz="1100" dirty="0">
                <a:latin typeface="HG丸ｺﾞｼｯｸM-PRO" pitchFamily="50" charset="-128"/>
                <a:ea typeface="HG丸ｺﾞｼｯｸM-PRO" pitchFamily="50" charset="-128"/>
              </a:rPr>
              <a:t>4,586</a:t>
            </a:r>
            <a:r>
              <a:rPr lang="ja-JP" altLang="en-US" sz="1100" dirty="0">
                <a:latin typeface="HG丸ｺﾞｼｯｸM-PRO" pitchFamily="50" charset="-128"/>
                <a:ea typeface="HG丸ｺﾞｼｯｸM-PRO" pitchFamily="50" charset="-128"/>
              </a:rPr>
              <a:t>人「看護師・准看護師」が</a:t>
            </a:r>
            <a:r>
              <a:rPr lang="en-US" altLang="ja-JP" sz="1100" dirty="0">
                <a:latin typeface="HG丸ｺﾞｼｯｸM-PRO" pitchFamily="50" charset="-128"/>
                <a:ea typeface="HG丸ｺﾞｼｯｸM-PRO" pitchFamily="50" charset="-128"/>
              </a:rPr>
              <a:t>1,389</a:t>
            </a:r>
            <a:r>
              <a:rPr lang="ja-JP" altLang="en-US" sz="1100" dirty="0">
                <a:latin typeface="HG丸ｺﾞｼｯｸM-PRO" pitchFamily="50" charset="-128"/>
                <a:ea typeface="HG丸ｺﾞｼｯｸM-PRO" pitchFamily="50" charset="-128"/>
              </a:rPr>
              <a:t>人と多いのは納得ですが、「あん摩マッサージ・はり・きゅう指圧師」が</a:t>
            </a:r>
            <a:r>
              <a:rPr lang="en-US" altLang="ja-JP" sz="1100" dirty="0">
                <a:latin typeface="HG丸ｺﾞｼｯｸM-PRO" pitchFamily="50" charset="-128"/>
                <a:ea typeface="HG丸ｺﾞｼｯｸM-PRO" pitchFamily="50" charset="-128"/>
              </a:rPr>
              <a:t>171</a:t>
            </a:r>
            <a:r>
              <a:rPr lang="ja-JP" altLang="en-US" sz="1100" dirty="0">
                <a:latin typeface="HG丸ｺﾞｼｯｸM-PRO" pitchFamily="50" charset="-128"/>
                <a:ea typeface="HG丸ｺﾞｼｯｸM-PRO" pitchFamily="50" charset="-128"/>
              </a:rPr>
              <a:t>人、「助産師」が</a:t>
            </a:r>
            <a:r>
              <a:rPr lang="en-US" altLang="ja-JP" sz="1100" dirty="0">
                <a:latin typeface="HG丸ｺﾞｼｯｸM-PRO" pitchFamily="50" charset="-128"/>
                <a:ea typeface="HG丸ｺﾞｼｯｸM-PRO" pitchFamily="50" charset="-128"/>
              </a:rPr>
              <a:t>9</a:t>
            </a:r>
            <a:r>
              <a:rPr lang="ja-JP" altLang="en-US" sz="1100" dirty="0">
                <a:latin typeface="HG丸ｺﾞｼｯｸM-PRO" pitchFamily="50" charset="-128"/>
                <a:ea typeface="HG丸ｺﾞｼｯｸM-PRO" pitchFamily="50" charset="-128"/>
              </a:rPr>
              <a:t>人と様々な職業から合格者が出ていることに驚きました。</a:t>
            </a:r>
            <a:endParaRPr lang="en-US" altLang="ja-JP" sz="1100" dirty="0">
              <a:latin typeface="HG丸ｺﾞｼｯｸM-PRO" pitchFamily="50" charset="-128"/>
              <a:ea typeface="HG丸ｺﾞｼｯｸM-PRO" pitchFamily="50" charset="-128"/>
            </a:endParaRPr>
          </a:p>
          <a:p>
            <a:endParaRPr lang="en-US" altLang="ja-JP" sz="1100" dirty="0">
              <a:latin typeface="HG丸ｺﾞｼｯｸM-PRO" pitchFamily="50" charset="-128"/>
              <a:ea typeface="HG丸ｺﾞｼｯｸM-PRO" pitchFamily="50" charset="-128"/>
            </a:endParaRPr>
          </a:p>
          <a:p>
            <a:r>
              <a:rPr lang="ja-JP" altLang="en-US" sz="1100" dirty="0">
                <a:latin typeface="HG丸ｺﾞｼｯｸM-PRO" pitchFamily="50" charset="-128"/>
                <a:ea typeface="HG丸ｺﾞｼｯｸM-PRO" pitchFamily="50" charset="-128"/>
              </a:rPr>
              <a:t>介護業界には必要不可欠な存在なこともありいろいろな職業からチャレンジしている人が多いようです！</a:t>
            </a:r>
            <a:endParaRPr lang="en-US" altLang="ja-JP" sz="1100" dirty="0">
              <a:latin typeface="HG丸ｺﾞｼｯｸM-PRO" pitchFamily="50" charset="-128"/>
              <a:ea typeface="HG丸ｺﾞｼｯｸM-PRO" pitchFamily="50" charset="-128"/>
            </a:endParaRPr>
          </a:p>
        </p:txBody>
      </p:sp>
      <p:graphicFrame>
        <p:nvGraphicFramePr>
          <p:cNvPr id="58" name="表 57"/>
          <p:cNvGraphicFramePr>
            <a:graphicFrameLocks noGrp="1"/>
          </p:cNvGraphicFramePr>
          <p:nvPr/>
        </p:nvGraphicFramePr>
        <p:xfrm>
          <a:off x="3500438" y="3496622"/>
          <a:ext cx="2786084" cy="670560"/>
        </p:xfrm>
        <a:graphic>
          <a:graphicData uri="http://schemas.openxmlformats.org/drawingml/2006/table">
            <a:tbl>
              <a:tblPr firstRow="1">
                <a:tableStyleId>{5C22544A-7EE6-4342-B048-85BDC9FD1C3A}</a:tableStyleId>
              </a:tblPr>
              <a:tblGrid>
                <a:gridCol w="696521">
                  <a:extLst>
                    <a:ext uri="{9D8B030D-6E8A-4147-A177-3AD203B41FA5}">
                      <a16:colId xmlns:a16="http://schemas.microsoft.com/office/drawing/2014/main" val="20000"/>
                    </a:ext>
                  </a:extLst>
                </a:gridCol>
                <a:gridCol w="696521">
                  <a:extLst>
                    <a:ext uri="{9D8B030D-6E8A-4147-A177-3AD203B41FA5}">
                      <a16:colId xmlns:a16="http://schemas.microsoft.com/office/drawing/2014/main" val="20001"/>
                    </a:ext>
                  </a:extLst>
                </a:gridCol>
                <a:gridCol w="696521">
                  <a:extLst>
                    <a:ext uri="{9D8B030D-6E8A-4147-A177-3AD203B41FA5}">
                      <a16:colId xmlns:a16="http://schemas.microsoft.com/office/drawing/2014/main" val="20002"/>
                    </a:ext>
                  </a:extLst>
                </a:gridCol>
                <a:gridCol w="696521">
                  <a:extLst>
                    <a:ext uri="{9D8B030D-6E8A-4147-A177-3AD203B41FA5}">
                      <a16:colId xmlns:a16="http://schemas.microsoft.com/office/drawing/2014/main" val="20003"/>
                    </a:ext>
                  </a:extLst>
                </a:gridCol>
              </a:tblGrid>
              <a:tr h="190501">
                <a:tc gridSpan="4">
                  <a:txBody>
                    <a:bodyPr/>
                    <a:lstStyle/>
                    <a:p>
                      <a:pPr algn="ctr"/>
                      <a:r>
                        <a:rPr kumimoji="1" lang="en-US" altLang="ja-JP" sz="1000" b="0" dirty="0"/>
                        <a:t>3</a:t>
                      </a:r>
                      <a:r>
                        <a:rPr kumimoji="1" lang="ja-JP" altLang="en-US" sz="1000" b="0" dirty="0"/>
                        <a:t>～</a:t>
                      </a:r>
                      <a:r>
                        <a:rPr kumimoji="1" lang="en-US" altLang="ja-JP" sz="1000" b="0" dirty="0"/>
                        <a:t>6</a:t>
                      </a:r>
                      <a:r>
                        <a:rPr kumimoji="1" lang="ja-JP" altLang="en-US" sz="1000" b="0" dirty="0"/>
                        <a:t>番目に多かった職業</a:t>
                      </a:r>
                    </a:p>
                  </a:txBody>
                  <a:tcPr>
                    <a:solidFill>
                      <a:schemeClr val="tx2">
                        <a:lumMod val="50000"/>
                      </a:schemeClr>
                    </a:solidFill>
                  </a:tcPr>
                </a:tc>
                <a:tc hMerge="1">
                  <a:txBody>
                    <a:bodyPr/>
                    <a:lstStyle/>
                    <a:p>
                      <a:endParaRPr kumimoji="1" lang="ja-JP" altLang="en-US" sz="700" dirty="0"/>
                    </a:p>
                  </a:txBody>
                  <a:tcPr/>
                </a:tc>
                <a:tc hMerge="1">
                  <a:txBody>
                    <a:bodyPr/>
                    <a:lstStyle/>
                    <a:p>
                      <a:endParaRPr kumimoji="1" lang="ja-JP" altLang="en-US" sz="700" dirty="0"/>
                    </a:p>
                  </a:txBody>
                  <a:tcPr/>
                </a:tc>
                <a:tc hMerge="1">
                  <a:txBody>
                    <a:bodyPr/>
                    <a:lstStyle/>
                    <a:p>
                      <a:endParaRPr kumimoji="1" lang="ja-JP" altLang="en-US" sz="700" dirty="0"/>
                    </a:p>
                  </a:txBody>
                  <a:tcPr/>
                </a:tc>
                <a:extLst>
                  <a:ext uri="{0D108BD9-81ED-4DB2-BD59-A6C34878D82A}">
                    <a16:rowId xmlns:a16="http://schemas.microsoft.com/office/drawing/2014/main" val="10000"/>
                  </a:ext>
                </a:extLst>
              </a:tr>
              <a:tr h="190501">
                <a:tc>
                  <a:txBody>
                    <a:bodyPr/>
                    <a:lstStyle/>
                    <a:p>
                      <a:r>
                        <a:rPr kumimoji="1" lang="ja-JP" altLang="en-US" sz="800" dirty="0"/>
                        <a:t>社会福祉士</a:t>
                      </a:r>
                    </a:p>
                  </a:txBody>
                  <a:tcPr/>
                </a:tc>
                <a:tc>
                  <a:txBody>
                    <a:bodyPr/>
                    <a:lstStyle/>
                    <a:p>
                      <a:r>
                        <a:rPr kumimoji="1" lang="en-US" altLang="ja-JP" sz="800" dirty="0"/>
                        <a:t>823</a:t>
                      </a:r>
                      <a:r>
                        <a:rPr kumimoji="1" lang="ja-JP" altLang="en-US" sz="800" dirty="0"/>
                        <a:t>人</a:t>
                      </a:r>
                      <a:endParaRPr kumimoji="1" lang="en-US" altLang="ja-JP" sz="800" dirty="0"/>
                    </a:p>
                  </a:txBody>
                  <a:tcPr/>
                </a:tc>
                <a:tc>
                  <a:txBody>
                    <a:bodyPr/>
                    <a:lstStyle/>
                    <a:p>
                      <a:r>
                        <a:rPr kumimoji="1" lang="ja-JP" altLang="en-US" sz="800" dirty="0"/>
                        <a:t>作業療法士</a:t>
                      </a:r>
                    </a:p>
                  </a:txBody>
                  <a:tcPr/>
                </a:tc>
                <a:tc>
                  <a:txBody>
                    <a:bodyPr/>
                    <a:lstStyle/>
                    <a:p>
                      <a:r>
                        <a:rPr kumimoji="1" lang="en-US" altLang="ja-JP" sz="800" dirty="0"/>
                        <a:t>244</a:t>
                      </a:r>
                      <a:r>
                        <a:rPr kumimoji="1" lang="ja-JP" altLang="en-US" sz="800" dirty="0"/>
                        <a:t>人</a:t>
                      </a:r>
                      <a:endParaRPr kumimoji="1" lang="en-US" altLang="ja-JP" sz="800" dirty="0"/>
                    </a:p>
                  </a:txBody>
                  <a:tcPr/>
                </a:tc>
                <a:extLst>
                  <a:ext uri="{0D108BD9-81ED-4DB2-BD59-A6C34878D82A}">
                    <a16:rowId xmlns:a16="http://schemas.microsoft.com/office/drawing/2014/main" val="10001"/>
                  </a:ext>
                </a:extLst>
              </a:tr>
              <a:tr h="190501">
                <a:tc>
                  <a:txBody>
                    <a:bodyPr/>
                    <a:lstStyle/>
                    <a:p>
                      <a:r>
                        <a:rPr kumimoji="1" lang="ja-JP" altLang="en-US" sz="800" dirty="0"/>
                        <a:t>理学療法士</a:t>
                      </a:r>
                    </a:p>
                  </a:txBody>
                  <a:tcPr/>
                </a:tc>
                <a:tc>
                  <a:txBody>
                    <a:bodyPr/>
                    <a:lstStyle/>
                    <a:p>
                      <a:r>
                        <a:rPr kumimoji="1" lang="en-US" altLang="ja-JP" sz="800" dirty="0"/>
                        <a:t>491</a:t>
                      </a:r>
                      <a:r>
                        <a:rPr kumimoji="1" lang="ja-JP" altLang="en-US" sz="800" dirty="0"/>
                        <a:t>人</a:t>
                      </a:r>
                    </a:p>
                  </a:txBody>
                  <a:tcPr/>
                </a:tc>
                <a:tc>
                  <a:txBody>
                    <a:bodyPr/>
                    <a:lstStyle/>
                    <a:p>
                      <a:r>
                        <a:rPr kumimoji="1" lang="ja-JP" altLang="en-US" sz="800" dirty="0"/>
                        <a:t>保険師</a:t>
                      </a:r>
                    </a:p>
                  </a:txBody>
                  <a:tcPr/>
                </a:tc>
                <a:tc>
                  <a:txBody>
                    <a:bodyPr/>
                    <a:lstStyle/>
                    <a:p>
                      <a:r>
                        <a:rPr kumimoji="1" lang="en-US" altLang="ja-JP" sz="800" dirty="0"/>
                        <a:t>222</a:t>
                      </a:r>
                      <a:r>
                        <a:rPr kumimoji="1" lang="ja-JP" altLang="en-US" sz="800" dirty="0"/>
                        <a:t>人</a:t>
                      </a:r>
                    </a:p>
                  </a:txBody>
                  <a:tcPr/>
                </a:tc>
                <a:extLst>
                  <a:ext uri="{0D108BD9-81ED-4DB2-BD59-A6C34878D82A}">
                    <a16:rowId xmlns:a16="http://schemas.microsoft.com/office/drawing/2014/main" val="10002"/>
                  </a:ext>
                </a:extLst>
              </a:tr>
            </a:tbl>
          </a:graphicData>
        </a:graphic>
      </p:graphicFrame>
      <p:pic>
        <p:nvPicPr>
          <p:cNvPr id="3" name="Picture 2" descr="https://2.bp.blogspot.com/-V1NrHJF-JeY/WCqdm-be51I/AAAAAAAA_kM/iKOz-9fKsdUlrxWYdn-AIo1k7LLJoXK1gCLcB/s800/body_blank_figure_back.png"/>
          <p:cNvPicPr>
            <a:picLocks noChangeAspect="1" noChangeArrowheads="1"/>
          </p:cNvPicPr>
          <p:nvPr/>
        </p:nvPicPr>
        <p:blipFill>
          <a:blip r:embed="rId4"/>
          <a:srcRect l="25568" t="23438" r="23295" b="50312"/>
          <a:stretch>
            <a:fillRect/>
          </a:stretch>
        </p:blipFill>
        <p:spPr bwMode="auto">
          <a:xfrm>
            <a:off x="4714884" y="7881958"/>
            <a:ext cx="1530814" cy="1428760"/>
          </a:xfrm>
          <a:prstGeom prst="rect">
            <a:avLst/>
          </a:prstGeom>
          <a:noFill/>
        </p:spPr>
      </p:pic>
      <p:sp>
        <p:nvSpPr>
          <p:cNvPr id="29" name="円/楕円 28"/>
          <p:cNvSpPr/>
          <p:nvPr/>
        </p:nvSpPr>
        <p:spPr>
          <a:xfrm>
            <a:off x="5000636" y="8167710"/>
            <a:ext cx="214314" cy="21431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0" name="円/楕円 29"/>
          <p:cNvSpPr/>
          <p:nvPr/>
        </p:nvSpPr>
        <p:spPr>
          <a:xfrm>
            <a:off x="5686441" y="8167710"/>
            <a:ext cx="214314" cy="21431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FAKRSC14\Desktop\オファサポ通信\200414_お便り_オファサポ通信_01_ol_P2お問い合わせ先なし.jpg"/>
          <p:cNvPicPr>
            <a:picLocks noChangeAspect="1" noChangeArrowheads="1"/>
          </p:cNvPicPr>
          <p:nvPr/>
        </p:nvPicPr>
        <p:blipFill>
          <a:blip r:embed="rId2"/>
          <a:srcRect/>
          <a:stretch>
            <a:fillRect/>
          </a:stretch>
        </p:blipFill>
        <p:spPr bwMode="auto">
          <a:xfrm>
            <a:off x="24" y="-47660"/>
            <a:ext cx="6858000" cy="9917247"/>
          </a:xfrm>
          <a:prstGeom prst="rect">
            <a:avLst/>
          </a:prstGeom>
          <a:noFill/>
        </p:spPr>
      </p:pic>
      <p:sp>
        <p:nvSpPr>
          <p:cNvPr id="8" name="テキスト ボックス 7"/>
          <p:cNvSpPr txBox="1"/>
          <p:nvPr/>
        </p:nvSpPr>
        <p:spPr>
          <a:xfrm>
            <a:off x="571480" y="7524768"/>
            <a:ext cx="5832648" cy="523220"/>
          </a:xfrm>
          <a:prstGeom prst="rect">
            <a:avLst/>
          </a:prstGeom>
          <a:noFill/>
          <a:ln w="19050">
            <a:noFill/>
            <a:prstDash val="dash"/>
          </a:ln>
        </p:spPr>
        <p:txBody>
          <a:bodyPr wrap="square" rtlCol="0">
            <a:spAutoFit/>
          </a:bodyPr>
          <a:lstStyle/>
          <a:p>
            <a:pPr algn="ctr"/>
            <a:r>
              <a:rPr kumimoji="1" lang="ja-JP" altLang="en-US" sz="2800" dirty="0">
                <a:latin typeface="UD デジタル 教科書体 N-B" pitchFamily="17" charset="-128"/>
                <a:ea typeface="UD デジタル 教科書体 N-B" pitchFamily="17" charset="-128"/>
              </a:rPr>
              <a:t>お気軽にお問い合わせください。</a:t>
            </a:r>
          </a:p>
        </p:txBody>
      </p:sp>
      <p:pic>
        <p:nvPicPr>
          <p:cNvPr id="9" name="Picture 2" descr="ãããªã¼ãã¤ã¤ã«...ãã®ç»åæ¤ç´¢çµæ"/>
          <p:cNvPicPr>
            <a:picLocks noChangeAspect="1" noChangeArrowheads="1"/>
          </p:cNvPicPr>
          <p:nvPr/>
        </p:nvPicPr>
        <p:blipFill>
          <a:blip r:embed="rId3" cstate="print"/>
          <a:srcRect/>
          <a:stretch>
            <a:fillRect/>
          </a:stretch>
        </p:blipFill>
        <p:spPr bwMode="auto">
          <a:xfrm>
            <a:off x="714356" y="8002302"/>
            <a:ext cx="714380" cy="508491"/>
          </a:xfrm>
          <a:prstGeom prst="rect">
            <a:avLst/>
          </a:prstGeom>
          <a:noFill/>
        </p:spPr>
      </p:pic>
      <p:sp>
        <p:nvSpPr>
          <p:cNvPr id="10" name="テキスト ボックス 9"/>
          <p:cNvSpPr txBox="1"/>
          <p:nvPr/>
        </p:nvSpPr>
        <p:spPr>
          <a:xfrm>
            <a:off x="1000108" y="7810520"/>
            <a:ext cx="5528086" cy="923330"/>
          </a:xfrm>
          <a:prstGeom prst="rect">
            <a:avLst/>
          </a:prstGeom>
          <a:noFill/>
          <a:ln w="19050">
            <a:noFill/>
            <a:prstDash val="dash"/>
          </a:ln>
        </p:spPr>
        <p:txBody>
          <a:bodyPr wrap="square" rtlCol="0">
            <a:spAutoFit/>
          </a:bodyPr>
          <a:lstStyle/>
          <a:p>
            <a:pPr algn="ctr"/>
            <a:r>
              <a:rPr lang="en-US" altLang="ja-JP" sz="5400" dirty="0">
                <a:solidFill>
                  <a:srgbClr val="3366FF"/>
                </a:solidFill>
                <a:latin typeface="UD デジタル 教科書体 N-B" pitchFamily="17" charset="-128"/>
                <a:ea typeface="UD デジタル 教科書体 N-B" pitchFamily="17" charset="-128"/>
              </a:rPr>
              <a:t>0120-675-777</a:t>
            </a:r>
            <a:endParaRPr kumimoji="1" lang="ja-JP" altLang="en-US" sz="5400" dirty="0">
              <a:solidFill>
                <a:srgbClr val="3366FF"/>
              </a:solidFill>
              <a:latin typeface="UD デジタル 教科書体 N-B" pitchFamily="17" charset="-128"/>
              <a:ea typeface="UD デジタル 教科書体 N-B" pitchFamily="17" charset="-128"/>
            </a:endParaRPr>
          </a:p>
        </p:txBody>
      </p:sp>
      <p:grpSp>
        <p:nvGrpSpPr>
          <p:cNvPr id="11" name="グループ化 40"/>
          <p:cNvGrpSpPr/>
          <p:nvPr/>
        </p:nvGrpSpPr>
        <p:grpSpPr>
          <a:xfrm rot="21199940">
            <a:off x="107388" y="8522110"/>
            <a:ext cx="1256029" cy="1262746"/>
            <a:chOff x="103318" y="7812360"/>
            <a:chExt cx="1320368" cy="1215893"/>
          </a:xfrm>
        </p:grpSpPr>
        <p:sp>
          <p:nvSpPr>
            <p:cNvPr id="12" name="円/楕円 11"/>
            <p:cNvSpPr/>
            <p:nvPr/>
          </p:nvSpPr>
          <p:spPr>
            <a:xfrm>
              <a:off x="116632" y="7812360"/>
              <a:ext cx="1307054" cy="1215893"/>
            </a:xfrm>
            <a:prstGeom prst="ellipse">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103318" y="8097449"/>
              <a:ext cx="1272600" cy="681621"/>
            </a:xfrm>
            <a:prstGeom prst="rect">
              <a:avLst/>
            </a:prstGeom>
            <a:noFill/>
          </p:spPr>
          <p:txBody>
            <a:bodyPr wrap="none" rtlCol="0">
              <a:spAutoFit/>
            </a:bodyPr>
            <a:lstStyle/>
            <a:p>
              <a:r>
                <a:rPr kumimoji="1" lang="ja-JP" altLang="en-US" sz="2000" dirty="0">
                  <a:solidFill>
                    <a:sysClr val="windowText" lastClr="000000"/>
                  </a:solidFill>
                  <a:latin typeface="UD デジタル 教科書体 N-B" pitchFamily="17" charset="-128"/>
                  <a:ea typeface="UD デジタル 教科書体 N-B" pitchFamily="17" charset="-128"/>
                </a:rPr>
                <a:t>無料体験</a:t>
              </a:r>
              <a:endParaRPr kumimoji="1" lang="en-US" altLang="ja-JP" sz="2000" dirty="0">
                <a:solidFill>
                  <a:sysClr val="windowText" lastClr="000000"/>
                </a:solidFill>
                <a:latin typeface="UD デジタル 教科書体 N-B" pitchFamily="17" charset="-128"/>
                <a:ea typeface="UD デジタル 教科書体 N-B" pitchFamily="17" charset="-128"/>
              </a:endParaRPr>
            </a:p>
            <a:p>
              <a:r>
                <a:rPr kumimoji="1" lang="ja-JP" altLang="en-US" sz="2000" dirty="0">
                  <a:solidFill>
                    <a:sysClr val="windowText" lastClr="000000"/>
                  </a:solidFill>
                  <a:latin typeface="UD デジタル 教科書体 N-B" pitchFamily="17" charset="-128"/>
                  <a:ea typeface="UD デジタル 教科書体 N-B" pitchFamily="17" charset="-128"/>
                </a:rPr>
                <a:t>実施中！</a:t>
              </a:r>
            </a:p>
          </p:txBody>
        </p:sp>
      </p:grpSp>
      <p:sp>
        <p:nvSpPr>
          <p:cNvPr id="14" name="テキスト ボックス 13"/>
          <p:cNvSpPr txBox="1"/>
          <p:nvPr/>
        </p:nvSpPr>
        <p:spPr>
          <a:xfrm>
            <a:off x="1785926" y="8453462"/>
            <a:ext cx="3714776" cy="369332"/>
          </a:xfrm>
          <a:prstGeom prst="rect">
            <a:avLst/>
          </a:prstGeom>
          <a:noFill/>
          <a:ln w="19050">
            <a:noFill/>
            <a:prstDash val="dash"/>
          </a:ln>
        </p:spPr>
        <p:txBody>
          <a:bodyPr wrap="square" rtlCol="0">
            <a:spAutoFit/>
          </a:bodyPr>
          <a:lstStyle/>
          <a:p>
            <a:pPr algn="ctr"/>
            <a:r>
              <a:rPr kumimoji="1" lang="ja-JP" altLang="en-US" dirty="0">
                <a:latin typeface="UD デジタル 教科書体 N-B" pitchFamily="17" charset="-128"/>
                <a:ea typeface="UD デジタル 教科書体 N-B" pitchFamily="17" charset="-128"/>
              </a:rPr>
              <a:t>受付時間：平日</a:t>
            </a:r>
            <a:r>
              <a:rPr kumimoji="1" lang="en-US" altLang="ja-JP" dirty="0">
                <a:latin typeface="UD デジタル 教科書体 N-B" pitchFamily="17" charset="-128"/>
                <a:ea typeface="UD デジタル 教科書体 N-B" pitchFamily="17" charset="-128"/>
              </a:rPr>
              <a:t>9:00</a:t>
            </a:r>
            <a:r>
              <a:rPr kumimoji="1" lang="ja-JP" altLang="en-US" dirty="0">
                <a:latin typeface="UD デジタル 教科書体 N-B" pitchFamily="17" charset="-128"/>
                <a:ea typeface="UD デジタル 教科書体 N-B" pitchFamily="17" charset="-128"/>
              </a:rPr>
              <a:t>～</a:t>
            </a:r>
            <a:r>
              <a:rPr kumimoji="1" lang="en-US" altLang="ja-JP" dirty="0">
                <a:latin typeface="UD デジタル 教科書体 N-B" pitchFamily="17" charset="-128"/>
                <a:ea typeface="UD デジタル 教科書体 N-B" pitchFamily="17" charset="-128"/>
              </a:rPr>
              <a:t>18:00</a:t>
            </a:r>
            <a:endParaRPr kumimoji="1" lang="ja-JP" altLang="en-US" dirty="0">
              <a:latin typeface="UD デジタル 教科書体 N-B" pitchFamily="17" charset="-128"/>
              <a:ea typeface="UD デジタル 教科書体 N-B" pitchFamily="17" charset="-128"/>
            </a:endParaRPr>
          </a:p>
        </p:txBody>
      </p:sp>
      <p:sp>
        <p:nvSpPr>
          <p:cNvPr id="15" name="テキスト ボックス 14"/>
          <p:cNvSpPr txBox="1"/>
          <p:nvPr/>
        </p:nvSpPr>
        <p:spPr>
          <a:xfrm>
            <a:off x="1428736" y="8667776"/>
            <a:ext cx="3960440" cy="769441"/>
          </a:xfrm>
          <a:prstGeom prst="rect">
            <a:avLst/>
          </a:prstGeom>
          <a:noFill/>
          <a:ln w="19050">
            <a:noFill/>
            <a:prstDash val="dash"/>
          </a:ln>
        </p:spPr>
        <p:txBody>
          <a:bodyPr wrap="square" rtlCol="0">
            <a:spAutoFit/>
          </a:bodyPr>
          <a:lstStyle/>
          <a:p>
            <a:r>
              <a:rPr lang="en-US" altLang="ja-JP" sz="2200" dirty="0">
                <a:latin typeface="UD デジタル 教科書体 N-B" pitchFamily="17" charset="-128"/>
                <a:ea typeface="UD デジタル 教科書体 N-B" pitchFamily="17" charset="-128"/>
              </a:rPr>
              <a:t>(</a:t>
            </a:r>
            <a:r>
              <a:rPr lang="ja-JP" altLang="en-US" sz="2200" dirty="0">
                <a:latin typeface="UD デジタル 教科書体 N-B" pitchFamily="17" charset="-128"/>
                <a:ea typeface="UD デジタル 教科書体 N-B" pitchFamily="17" charset="-128"/>
              </a:rPr>
              <a:t>株</a:t>
            </a:r>
            <a:r>
              <a:rPr lang="en-US" altLang="ja-JP" sz="2200" dirty="0">
                <a:latin typeface="UD デジタル 教科書体 N-B" pitchFamily="17" charset="-128"/>
                <a:ea typeface="UD デジタル 教科書体 N-B" pitchFamily="17" charset="-128"/>
              </a:rPr>
              <a:t>)</a:t>
            </a:r>
            <a:r>
              <a:rPr lang="ja-JP" altLang="en-US" sz="2200" dirty="0">
                <a:latin typeface="UD デジタル 教科書体 N-B" pitchFamily="17" charset="-128"/>
                <a:ea typeface="UD デジタル 教科書体 N-B" pitchFamily="17" charset="-128"/>
              </a:rPr>
              <a:t>オファサポート</a:t>
            </a:r>
            <a:endParaRPr lang="en-US" altLang="ja-JP" sz="2200" dirty="0">
              <a:latin typeface="UD デジタル 教科書体 N-B" pitchFamily="17" charset="-128"/>
              <a:ea typeface="UD デジタル 教科書体 N-B" pitchFamily="17" charset="-128"/>
            </a:endParaRPr>
          </a:p>
          <a:p>
            <a:r>
              <a:rPr lang="ja-JP" altLang="en-US" sz="2200" dirty="0">
                <a:latin typeface="UD デジタル 教科書体 N-B" pitchFamily="17" charset="-128"/>
                <a:ea typeface="UD デジタル 教科書体 N-B" pitchFamily="17" charset="-128"/>
              </a:rPr>
              <a:t>ＯＦＡ</a:t>
            </a:r>
            <a:r>
              <a:rPr kumimoji="1" lang="ja-JP" altLang="en-US" sz="2200" dirty="0">
                <a:latin typeface="UD デジタル 教科書体 N-B" pitchFamily="17" charset="-128"/>
                <a:ea typeface="UD デジタル 教科書体 N-B" pitchFamily="17" charset="-128"/>
              </a:rPr>
              <a:t>療養サポートセンター</a:t>
            </a:r>
          </a:p>
        </p:txBody>
      </p:sp>
      <p:sp>
        <p:nvSpPr>
          <p:cNvPr id="16" name="テキスト ボックス 15"/>
          <p:cNvSpPr txBox="1"/>
          <p:nvPr/>
        </p:nvSpPr>
        <p:spPr>
          <a:xfrm>
            <a:off x="1357298" y="9310718"/>
            <a:ext cx="1728192" cy="307777"/>
          </a:xfrm>
          <a:prstGeom prst="rect">
            <a:avLst/>
          </a:prstGeom>
          <a:noFill/>
          <a:ln w="19050">
            <a:noFill/>
            <a:prstDash val="dash"/>
          </a:ln>
        </p:spPr>
        <p:txBody>
          <a:bodyPr wrap="square" rtlCol="0">
            <a:spAutoFit/>
          </a:bodyPr>
          <a:lstStyle/>
          <a:p>
            <a:r>
              <a:rPr lang="en-US" altLang="ja-JP" sz="1400" dirty="0">
                <a:latin typeface="UD デジタル 教科書体 N-B" pitchFamily="17" charset="-128"/>
                <a:ea typeface="UD デジタル 教科書体 N-B" pitchFamily="17" charset="-128"/>
              </a:rPr>
              <a:t>FAX</a:t>
            </a:r>
            <a:r>
              <a:rPr lang="ja-JP" altLang="en-US" sz="1400" dirty="0">
                <a:latin typeface="UD デジタル 教科書体 N-B" pitchFamily="17" charset="-128"/>
                <a:ea typeface="UD デジタル 教科書体 N-B" pitchFamily="17" charset="-128"/>
              </a:rPr>
              <a:t>：</a:t>
            </a:r>
            <a:r>
              <a:rPr lang="en-US" altLang="ja-JP" sz="1400" dirty="0">
                <a:latin typeface="UD デジタル 教科書体 N-B" pitchFamily="17" charset="-128"/>
                <a:ea typeface="UD デジタル 教科書体 N-B" pitchFamily="17" charset="-128"/>
              </a:rPr>
              <a:t>092-707-8341</a:t>
            </a:r>
            <a:endParaRPr kumimoji="1" lang="ja-JP" altLang="en-US" sz="1400" dirty="0">
              <a:latin typeface="UD デジタル 教科書体 N-B" pitchFamily="17" charset="-128"/>
              <a:ea typeface="UD デジタル 教科書体 N-B" pitchFamily="17" charset="-128"/>
            </a:endParaRPr>
          </a:p>
        </p:txBody>
      </p:sp>
      <p:sp>
        <p:nvSpPr>
          <p:cNvPr id="17" name="テキスト ボックス 16"/>
          <p:cNvSpPr txBox="1"/>
          <p:nvPr/>
        </p:nvSpPr>
        <p:spPr>
          <a:xfrm>
            <a:off x="2928934" y="9310718"/>
            <a:ext cx="3073544" cy="307777"/>
          </a:xfrm>
          <a:prstGeom prst="rect">
            <a:avLst/>
          </a:prstGeom>
          <a:noFill/>
          <a:ln w="19050">
            <a:noFill/>
            <a:prstDash val="dash"/>
          </a:ln>
        </p:spPr>
        <p:txBody>
          <a:bodyPr wrap="square" rtlCol="0">
            <a:spAutoFit/>
          </a:bodyPr>
          <a:lstStyle/>
          <a:p>
            <a:r>
              <a:rPr lang="en-US" sz="1400" dirty="0">
                <a:hlinkClick r:id="rId4"/>
              </a:rPr>
              <a:t>http://ofa-support.com/medical/</a:t>
            </a:r>
            <a:endParaRPr kumimoji="1" lang="ja-JP" altLang="en-US" sz="1400" dirty="0">
              <a:latin typeface="UD デジタル 教科書体 N-B" pitchFamily="17" charset="-128"/>
              <a:ea typeface="UD デジタル 教科書体 N-B" pitchFamily="17" charset="-128"/>
            </a:endParaRPr>
          </a:p>
        </p:txBody>
      </p:sp>
      <p:pic>
        <p:nvPicPr>
          <p:cNvPr id="1029" name="Picture 5" descr="C:\Users\OFAKRSC14\Downloads\qr20200428183120810.png"/>
          <p:cNvPicPr>
            <a:picLocks noChangeAspect="1" noChangeArrowheads="1"/>
          </p:cNvPicPr>
          <p:nvPr/>
        </p:nvPicPr>
        <p:blipFill>
          <a:blip r:embed="rId5"/>
          <a:srcRect/>
          <a:stretch>
            <a:fillRect/>
          </a:stretch>
        </p:blipFill>
        <p:spPr bwMode="auto">
          <a:xfrm>
            <a:off x="5500702" y="8524900"/>
            <a:ext cx="1100137" cy="1100137"/>
          </a:xfrm>
          <a:prstGeom prst="rect">
            <a:avLst/>
          </a:prstGeom>
          <a:noFill/>
        </p:spPr>
      </p:pic>
      <p:sp>
        <p:nvSpPr>
          <p:cNvPr id="18" name="角丸四角形 17"/>
          <p:cNvSpPr/>
          <p:nvPr/>
        </p:nvSpPr>
        <p:spPr>
          <a:xfrm>
            <a:off x="1571612" y="380968"/>
            <a:ext cx="3672408" cy="390043"/>
          </a:xfrm>
          <a:prstGeom prst="round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ja-JP" altLang="en-US" b="1" dirty="0"/>
              <a:t>　注意力と学習力を高める脳トレ</a:t>
            </a:r>
          </a:p>
        </p:txBody>
      </p:sp>
      <p:sp>
        <p:nvSpPr>
          <p:cNvPr id="28" name="正方形/長方形 27"/>
          <p:cNvSpPr/>
          <p:nvPr/>
        </p:nvSpPr>
        <p:spPr>
          <a:xfrm>
            <a:off x="357166" y="809596"/>
            <a:ext cx="6215106" cy="1857388"/>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p:cNvSpPr/>
          <p:nvPr/>
        </p:nvSpPr>
        <p:spPr>
          <a:xfrm>
            <a:off x="428604" y="881034"/>
            <a:ext cx="6072230" cy="1714512"/>
          </a:xfrm>
          <a:prstGeom prst="rect">
            <a:avLst/>
          </a:prstGeom>
          <a:solidFill>
            <a:srgbClr val="CCECFF"/>
          </a:solidFill>
          <a:ln>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ysClr val="windowText" lastClr="000000"/>
                </a:solidFill>
              </a:rPr>
              <a:t>豆の数は何個あるかな？数えてみよう！</a:t>
            </a:r>
            <a:endParaRPr kumimoji="1" lang="en-US" altLang="ja-JP" sz="2400" b="1" dirty="0">
              <a:solidFill>
                <a:sysClr val="windowText" lastClr="000000"/>
              </a:solidFill>
            </a:endParaRPr>
          </a:p>
          <a:p>
            <a:pPr algn="ctr"/>
            <a:r>
              <a:rPr kumimoji="1" lang="ja-JP" altLang="en-US" sz="2000" b="1" dirty="0">
                <a:solidFill>
                  <a:sysClr val="windowText" lastClr="000000"/>
                </a:solidFill>
              </a:rPr>
              <a:t>実は今年の「節分」は</a:t>
            </a:r>
            <a:r>
              <a:rPr kumimoji="1" lang="en-US" altLang="ja-JP" sz="2000" b="1" dirty="0">
                <a:solidFill>
                  <a:sysClr val="windowText" lastClr="000000"/>
                </a:solidFill>
              </a:rPr>
              <a:t>2</a:t>
            </a:r>
            <a:r>
              <a:rPr kumimoji="1" lang="ja-JP" altLang="en-US" sz="2000" b="1" dirty="0">
                <a:solidFill>
                  <a:sysClr val="windowText" lastClr="000000"/>
                </a:solidFill>
              </a:rPr>
              <a:t>月</a:t>
            </a:r>
            <a:r>
              <a:rPr lang="en-US" altLang="ja-JP" sz="2000" b="1" dirty="0">
                <a:solidFill>
                  <a:sysClr val="windowText" lastClr="000000"/>
                </a:solidFill>
              </a:rPr>
              <a:t>2</a:t>
            </a:r>
            <a:r>
              <a:rPr lang="ja-JP" altLang="en-US" sz="2000" b="1" dirty="0">
                <a:solidFill>
                  <a:sysClr val="windowText" lastClr="000000"/>
                </a:solidFill>
              </a:rPr>
              <a:t>日で</a:t>
            </a:r>
            <a:endParaRPr lang="en-US" altLang="ja-JP" sz="2000" b="1" dirty="0">
              <a:solidFill>
                <a:sysClr val="windowText" lastClr="000000"/>
              </a:solidFill>
            </a:endParaRPr>
          </a:p>
          <a:p>
            <a:pPr algn="ctr"/>
            <a:r>
              <a:rPr kumimoji="1" lang="en-US" altLang="ja-JP" sz="2000" b="1" dirty="0">
                <a:solidFill>
                  <a:sysClr val="windowText" lastClr="000000"/>
                </a:solidFill>
              </a:rPr>
              <a:t>124</a:t>
            </a:r>
            <a:r>
              <a:rPr kumimoji="1" lang="ja-JP" altLang="en-US" sz="2000" b="1" dirty="0">
                <a:solidFill>
                  <a:sysClr val="windowText" lastClr="000000"/>
                </a:solidFill>
              </a:rPr>
              <a:t>年ぶりとなっています！</a:t>
            </a:r>
            <a:endParaRPr kumimoji="1" lang="en-US" altLang="ja-JP" sz="2000" b="1" dirty="0">
              <a:solidFill>
                <a:sysClr val="windowText" lastClr="000000"/>
              </a:solidFill>
            </a:endParaRPr>
          </a:p>
          <a:p>
            <a:pPr algn="ctr"/>
            <a:r>
              <a:rPr lang="ja-JP" altLang="en-US" sz="2000" b="1" dirty="0">
                <a:solidFill>
                  <a:sysClr val="windowText" lastClr="000000"/>
                </a:solidFill>
              </a:rPr>
              <a:t>鬼退治の準備はお早めに！！</a:t>
            </a:r>
            <a:endParaRPr lang="en-US" altLang="ja-JP" sz="2000" b="1" dirty="0">
              <a:solidFill>
                <a:sysClr val="windowText" lastClr="000000"/>
              </a:solidFill>
            </a:endParaRPr>
          </a:p>
        </p:txBody>
      </p:sp>
      <p:sp>
        <p:nvSpPr>
          <p:cNvPr id="33" name="テキスト ボックス 32"/>
          <p:cNvSpPr txBox="1"/>
          <p:nvPr/>
        </p:nvSpPr>
        <p:spPr>
          <a:xfrm>
            <a:off x="2214554" y="7155436"/>
            <a:ext cx="6215106" cy="369332"/>
          </a:xfrm>
          <a:prstGeom prst="rect">
            <a:avLst/>
          </a:prstGeom>
          <a:noFill/>
        </p:spPr>
        <p:txBody>
          <a:bodyPr wrap="square" rtlCol="0">
            <a:spAutoFit/>
          </a:bodyPr>
          <a:lstStyle/>
          <a:p>
            <a:r>
              <a:rPr kumimoji="1" lang="ja-JP" altLang="en-US" dirty="0"/>
              <a:t>前回の答え①さんさい②つぼ③ソフトボール</a:t>
            </a:r>
          </a:p>
        </p:txBody>
      </p:sp>
      <p:pic>
        <p:nvPicPr>
          <p:cNvPr id="1028" name="Picture 4" descr="節分・升に入った豆のぬりえ"/>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1928778" y="2603858"/>
            <a:ext cx="4929222" cy="3134960"/>
          </a:xfrm>
          <a:prstGeom prst="rect">
            <a:avLst/>
          </a:prstGeom>
          <a:noFill/>
        </p:spPr>
      </p:pic>
      <p:pic>
        <p:nvPicPr>
          <p:cNvPr id="2" name="Picture 2" descr="金棒を持ったかわいい鬼のぬりえイラスト"/>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357166" y="4181235"/>
            <a:ext cx="2643206" cy="2994671"/>
          </a:xfrm>
          <a:prstGeom prst="rect">
            <a:avLst/>
          </a:prstGeom>
          <a:noFill/>
        </p:spPr>
      </p:pic>
      <p:sp>
        <p:nvSpPr>
          <p:cNvPr id="35" name="円形吹き出し 34"/>
          <p:cNvSpPr/>
          <p:nvPr/>
        </p:nvSpPr>
        <p:spPr>
          <a:xfrm>
            <a:off x="1928802" y="6096008"/>
            <a:ext cx="4500594" cy="928694"/>
          </a:xfrm>
          <a:prstGeom prst="wedgeEllipseCallout">
            <a:avLst>
              <a:gd name="adj1" fmla="val -52437"/>
              <a:gd name="adj2" fmla="val -1134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ysClr val="windowText" lastClr="000000"/>
                </a:solidFill>
                <a:latin typeface="HG丸ｺﾞｼｯｸM-PRO" pitchFamily="50" charset="-128"/>
                <a:ea typeface="HG丸ｺﾞｼｯｸM-PRO" pitchFamily="50" charset="-128"/>
              </a:rPr>
              <a:t>ぬりえとしても使ってね！！</a:t>
            </a:r>
            <a:endParaRPr kumimoji="1" lang="ja-JP" altLang="en-US" dirty="0">
              <a:solidFill>
                <a:sysClr val="windowText" lastClr="000000"/>
              </a:solidFill>
              <a:latin typeface="HG丸ｺﾞｼｯｸM-PRO" pitchFamily="50" charset="-128"/>
              <a:ea typeface="HG丸ｺﾞｼｯｸM-PRO" pitchFamily="50" charset="-128"/>
            </a:endParaRP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3322</TotalTime>
  <Words>514</Words>
  <Application>Microsoft Office PowerPoint</Application>
  <PresentationFormat>A4 210 x 297 mm</PresentationFormat>
  <Paragraphs>48</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BIZ UDP明朝 Medium</vt:lpstr>
      <vt:lpstr>HGP教科書体</vt:lpstr>
      <vt:lpstr>HG丸ｺﾞｼｯｸM-PRO</vt:lpstr>
      <vt:lpstr>UD デジタル 教科書体 N-B</vt:lpstr>
      <vt:lpstr>Arial</vt:lpstr>
      <vt:lpstr>Calibri</vt:lpstr>
      <vt:lpstr>Office テーマ</vt:lpstr>
      <vt:lpstr>PowerPoint プレゼンテーション</vt:lpstr>
      <vt:lpstr>PowerPoint プレゼンテーション</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HP</dc:creator>
  <cp:lastModifiedBy>森 徹</cp:lastModifiedBy>
  <cp:revision>279</cp:revision>
  <cp:lastPrinted>2021-01-28T23:54:02Z</cp:lastPrinted>
  <dcterms:created xsi:type="dcterms:W3CDTF">2019-05-01T07:57:47Z</dcterms:created>
  <dcterms:modified xsi:type="dcterms:W3CDTF">2021-01-28T23:58:58Z</dcterms:modified>
</cp:coreProperties>
</file>